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19"/>
  </p:notesMasterIdLst>
  <p:sldIdLst>
    <p:sldId id="256" r:id="rId2"/>
    <p:sldId id="272" r:id="rId3"/>
    <p:sldId id="273" r:id="rId4"/>
    <p:sldId id="269" r:id="rId5"/>
    <p:sldId id="270" r:id="rId6"/>
    <p:sldId id="261" r:id="rId7"/>
    <p:sldId id="271" r:id="rId8"/>
    <p:sldId id="262" r:id="rId9"/>
    <p:sldId id="266" r:id="rId10"/>
    <p:sldId id="263" r:id="rId11"/>
    <p:sldId id="258" r:id="rId12"/>
    <p:sldId id="268" r:id="rId13"/>
    <p:sldId id="259" r:id="rId14"/>
    <p:sldId id="260" r:id="rId15"/>
    <p:sldId id="265" r:id="rId16"/>
    <p:sldId id="267"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701597-1759-AA4B-AF55-A07773B44C23}">
          <p14:sldIdLst>
            <p14:sldId id="256"/>
            <p14:sldId id="272"/>
            <p14:sldId id="273"/>
            <p14:sldId id="269"/>
            <p14:sldId id="270"/>
            <p14:sldId id="261"/>
            <p14:sldId id="271"/>
            <p14:sldId id="262"/>
            <p14:sldId id="266"/>
            <p14:sldId id="263"/>
            <p14:sldId id="258"/>
            <p14:sldId id="268"/>
            <p14:sldId id="259"/>
            <p14:sldId id="260"/>
            <p14:sldId id="265"/>
            <p14:sldId id="267"/>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5AC68-81A8-7949-A195-1A2430E34C4F}" type="datetimeFigureOut">
              <a:rPr lang="en-US" smtClean="0"/>
              <a:t>15-03-17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F4D7E-8005-E54F-B47A-070F57BF95ED}" type="slidenum">
              <a:rPr lang="en-US" smtClean="0"/>
              <a:t>‹Nr.›</a:t>
            </a:fld>
            <a:endParaRPr lang="en-US"/>
          </a:p>
        </p:txBody>
      </p:sp>
    </p:spTree>
    <p:extLst>
      <p:ext uri="{BB962C8B-B14F-4D97-AF65-F5344CB8AC3E}">
        <p14:creationId xmlns:p14="http://schemas.microsoft.com/office/powerpoint/2010/main" val="4267131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youtube.com/watch?v=exSZqcQ3YZw"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feature=player_embedded&amp;v=qCzbNkyXO50" TargetMode="External"/><Relationship Id="rId4" Type="http://schemas.openxmlformats.org/officeDocument/2006/relationships/hyperlink" Target="https://www.youtube.com/watch?v=GJW4rnN6q84"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youtube.com/watch?v=PzusSqcotD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1</a:t>
            </a:fld>
            <a:endParaRPr lang="en-US"/>
          </a:p>
        </p:txBody>
      </p:sp>
    </p:spTree>
    <p:extLst>
      <p:ext uri="{BB962C8B-B14F-4D97-AF65-F5344CB8AC3E}">
        <p14:creationId xmlns:p14="http://schemas.microsoft.com/office/powerpoint/2010/main" val="47269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https</a:t>
            </a:r>
            <a:r>
              <a:rPr lang="pl-PL" dirty="0" smtClean="0"/>
              <a:t>://</a:t>
            </a:r>
            <a:r>
              <a:rPr lang="pl-PL" dirty="0" err="1" smtClean="0"/>
              <a:t>www.youtube.com</a:t>
            </a:r>
            <a:r>
              <a:rPr lang="pl-PL" dirty="0" smtClean="0"/>
              <a:t>/</a:t>
            </a:r>
            <a:r>
              <a:rPr lang="pl-PL" dirty="0" err="1" smtClean="0"/>
              <a:t>watch?v</a:t>
            </a:r>
            <a:r>
              <a:rPr lang="pl-PL" dirty="0" smtClean="0"/>
              <a:t>=s2jhT6HKddw</a:t>
            </a:r>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6</a:t>
            </a:fld>
            <a:endParaRPr lang="en-US"/>
          </a:p>
        </p:txBody>
      </p:sp>
    </p:spTree>
    <p:extLst>
      <p:ext uri="{BB962C8B-B14F-4D97-AF65-F5344CB8AC3E}">
        <p14:creationId xmlns:p14="http://schemas.microsoft.com/office/powerpoint/2010/main" val="186002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sekulariseringsbegreppet mest använts för att belysa avståndstagande från etablerade offentliga religioner.</a:t>
            </a:r>
          </a:p>
          <a:p>
            <a:r>
              <a:rPr lang="sv-SE" dirty="0" smtClean="0"/>
              <a:t>För den sekulariserade människan är den vetenskapliga tolkningen av tillvaron lika verklig och påtaglig som religionens tolkning av verkligheten var för människor förr. Religionen genomsyrade då individens verklighetsuppfattning på ett mera allomfattande plan som inkluderar både psykologiska och kulturella sidor</a:t>
            </a:r>
          </a:p>
          <a:p>
            <a:r>
              <a:rPr lang="sv-SE" dirty="0" smtClean="0"/>
              <a:t>Religionen</a:t>
            </a:r>
            <a:r>
              <a:rPr lang="sv-SE" baseline="0" dirty="0" smtClean="0"/>
              <a:t> har blivit mer privat, förut mötes vi alla på söndags kyrkomässorna </a:t>
            </a:r>
            <a:endParaRPr lang="sv-SE" dirty="0" smtClean="0"/>
          </a:p>
          <a:p>
            <a:endParaRPr lang="sv-SE" dirty="0" smtClean="0"/>
          </a:p>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7</a:t>
            </a:fld>
            <a:endParaRPr lang="en-US"/>
          </a:p>
        </p:txBody>
      </p:sp>
    </p:spTree>
    <p:extLst>
      <p:ext uri="{BB962C8B-B14F-4D97-AF65-F5344CB8AC3E}">
        <p14:creationId xmlns:p14="http://schemas.microsoft.com/office/powerpoint/2010/main" val="23559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Kulturkartan är ett av de mest kända resultaten av World </a:t>
            </a:r>
            <a:r>
              <a:rPr lang="sv-SE" dirty="0" err="1" smtClean="0"/>
              <a:t>Values</a:t>
            </a:r>
            <a:r>
              <a:rPr lang="sv-SE" dirty="0" smtClean="0"/>
              <a:t> Survey. Den är baserad på ett urval frågor ur studien och visar hur olika länder i världen placerar sig utifrån medborgarnas värderingar.</a:t>
            </a:r>
          </a:p>
          <a:p>
            <a:r>
              <a:rPr lang="sv-SE" dirty="0" smtClean="0"/>
              <a:t>Länderna placeras ut efter sina värden på två axlar. Den undre axeln, x-axeln, mäter synen på livet i en rangordning från ren överlevnad till livskvalitet, tillit och självförverkligande. Ju längre högerut ett land placerar sig, desto viktigare är individens frihet. Den vänstra axeln, y-axeln, mäter traditionella värderingar där religiösa föreställningar och respekt för auktoriteter hamnar långt ned och sekulära, rationella, hamnar högre upp på skalan.</a:t>
            </a:r>
          </a:p>
          <a:p>
            <a:r>
              <a:rPr lang="sv-SE" dirty="0" smtClean="0"/>
              <a:t>Den senaste kartan publicerades 2015 och är baserad på den sjätte omgången mätningar genomförda av WVS mellan hösten 2010 och våren 2014. 61 länder deltog i mätningen där 1200–1500 personer i varje land svarade på frågor om hur man t.ex. ser på familj, arbete, religion, politik, samhälle, vetenskap, trygghet, säkerhet, våld, framtiden.</a:t>
            </a:r>
          </a:p>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8</a:t>
            </a:fld>
            <a:endParaRPr lang="en-US"/>
          </a:p>
        </p:txBody>
      </p:sp>
    </p:spTree>
    <p:extLst>
      <p:ext uri="{BB962C8B-B14F-4D97-AF65-F5344CB8AC3E}">
        <p14:creationId xmlns:p14="http://schemas.microsoft.com/office/powerpoint/2010/main" val="166562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Religionen</a:t>
            </a:r>
            <a:r>
              <a:rPr lang="en-US" dirty="0" smtClean="0"/>
              <a:t> </a:t>
            </a:r>
            <a:r>
              <a:rPr lang="en-US" dirty="0" err="1" smtClean="0"/>
              <a:t>är</a:t>
            </a:r>
            <a:r>
              <a:rPr lang="en-US" dirty="0" smtClean="0"/>
              <a:t> en del </a:t>
            </a:r>
            <a:r>
              <a:rPr lang="en-US" dirty="0" err="1" smtClean="0"/>
              <a:t>av</a:t>
            </a:r>
            <a:r>
              <a:rPr lang="en-US" dirty="0" smtClean="0"/>
              <a:t> </a:t>
            </a:r>
            <a:r>
              <a:rPr lang="en-US" dirty="0" err="1" smtClean="0"/>
              <a:t>vår</a:t>
            </a:r>
            <a:r>
              <a:rPr lang="en-US" dirty="0" smtClean="0"/>
              <a:t> </a:t>
            </a:r>
            <a:r>
              <a:rPr lang="en-US" dirty="0" err="1" smtClean="0"/>
              <a:t>kultur</a:t>
            </a:r>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9</a:t>
            </a:fld>
            <a:endParaRPr lang="en-US"/>
          </a:p>
        </p:txBody>
      </p:sp>
    </p:spTree>
    <p:extLst>
      <p:ext uri="{BB962C8B-B14F-4D97-AF65-F5344CB8AC3E}">
        <p14:creationId xmlns:p14="http://schemas.microsoft.com/office/powerpoint/2010/main" val="4157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Allt</a:t>
            </a:r>
            <a:r>
              <a:rPr lang="en-US" dirty="0" smtClean="0"/>
              <a:t> </a:t>
            </a:r>
            <a:r>
              <a:rPr lang="en-US" dirty="0" err="1" smtClean="0"/>
              <a:t>från</a:t>
            </a:r>
            <a:r>
              <a:rPr lang="en-US" dirty="0" smtClean="0"/>
              <a:t> </a:t>
            </a:r>
            <a:r>
              <a:rPr lang="en-US" dirty="0" err="1" smtClean="0"/>
              <a:t>tragiska</a:t>
            </a:r>
            <a:r>
              <a:rPr lang="en-US" dirty="0" smtClean="0"/>
              <a:t> IS videos,</a:t>
            </a:r>
            <a:r>
              <a:rPr lang="en-US" baseline="0" dirty="0" smtClean="0"/>
              <a:t> till </a:t>
            </a:r>
            <a:r>
              <a:rPr lang="en-US" baseline="0" dirty="0" err="1" smtClean="0"/>
              <a:t>påvens</a:t>
            </a:r>
            <a:r>
              <a:rPr lang="en-US" baseline="0" dirty="0" smtClean="0"/>
              <a:t> </a:t>
            </a:r>
            <a:r>
              <a:rPr lang="en-US" baseline="0" dirty="0" err="1" smtClean="0"/>
              <a:t>egna</a:t>
            </a:r>
            <a:r>
              <a:rPr lang="en-US" baseline="0" dirty="0" smtClean="0"/>
              <a:t> </a:t>
            </a:r>
            <a:r>
              <a:rPr lang="en-US" baseline="0" dirty="0" err="1" smtClean="0"/>
              <a:t>youtube</a:t>
            </a:r>
            <a:r>
              <a:rPr lang="en-US" baseline="0" dirty="0" smtClean="0"/>
              <a:t> </a:t>
            </a:r>
            <a:r>
              <a:rPr lang="en-US" baseline="0" dirty="0" err="1" smtClean="0"/>
              <a:t>kanal</a:t>
            </a:r>
            <a:r>
              <a:rPr lang="en-US" baseline="0" dirty="0" smtClean="0"/>
              <a:t>, till humor twitter </a:t>
            </a:r>
            <a:r>
              <a:rPr lang="en-US" baseline="0" dirty="0" err="1" smtClean="0"/>
              <a:t>konton</a:t>
            </a:r>
            <a:r>
              <a:rPr lang="en-US" baseline="0" dirty="0" smtClean="0"/>
              <a:t> </a:t>
            </a:r>
            <a:r>
              <a:rPr lang="en-US" baseline="0" dirty="0" err="1" smtClean="0"/>
              <a:t>som</a:t>
            </a:r>
            <a:r>
              <a:rPr lang="en-US" baseline="0" dirty="0" smtClean="0"/>
              <a:t> </a:t>
            </a:r>
            <a:r>
              <a:rPr lang="en-US" baseline="0" dirty="0" err="1" smtClean="0"/>
              <a:t>Zlatanism</a:t>
            </a:r>
            <a:r>
              <a:rPr lang="en-US" baseline="0" dirty="0" smtClean="0"/>
              <a:t>, till forum </a:t>
            </a:r>
            <a:r>
              <a:rPr lang="en-US" baseline="0" dirty="0" err="1" smtClean="0"/>
              <a:t>för</a:t>
            </a:r>
            <a:r>
              <a:rPr lang="en-US" baseline="0" dirty="0" smtClean="0"/>
              <a:t> </a:t>
            </a:r>
            <a:r>
              <a:rPr lang="en-US" baseline="0" dirty="0" err="1" smtClean="0"/>
              <a:t>olika</a:t>
            </a:r>
            <a:r>
              <a:rPr lang="en-US" baseline="0" dirty="0" smtClean="0"/>
              <a:t> </a:t>
            </a:r>
            <a:r>
              <a:rPr lang="en-US" baseline="0" dirty="0" err="1" smtClean="0"/>
              <a:t>aktiviteter</a:t>
            </a:r>
            <a:r>
              <a:rPr lang="en-US" baseline="0" dirty="0" smtClean="0"/>
              <a:t>. Internet </a:t>
            </a:r>
            <a:r>
              <a:rPr lang="en-US" baseline="0" dirty="0" err="1" smtClean="0"/>
              <a:t>är</a:t>
            </a:r>
            <a:r>
              <a:rPr lang="en-US" baseline="0" dirty="0" smtClean="0"/>
              <a:t> </a:t>
            </a:r>
            <a:r>
              <a:rPr lang="en-US" baseline="0" dirty="0" err="1" smtClean="0"/>
              <a:t>idag</a:t>
            </a:r>
            <a:r>
              <a:rPr lang="en-US" baseline="0" dirty="0" smtClean="0"/>
              <a:t> </a:t>
            </a:r>
            <a:r>
              <a:rPr lang="en-US" baseline="0" dirty="0" err="1" smtClean="0"/>
              <a:t>för</a:t>
            </a:r>
            <a:r>
              <a:rPr lang="en-US" baseline="0" dirty="0" smtClean="0"/>
              <a:t> </a:t>
            </a:r>
            <a:r>
              <a:rPr lang="en-US" baseline="0" dirty="0" err="1" smtClean="0"/>
              <a:t>religiösagrupper</a:t>
            </a:r>
            <a:r>
              <a:rPr lang="en-US" baseline="0" dirty="0" smtClean="0"/>
              <a:t> </a:t>
            </a:r>
            <a:r>
              <a:rPr lang="en-US" baseline="0" dirty="0" err="1" smtClean="0"/>
              <a:t>viktig</a:t>
            </a:r>
            <a:r>
              <a:rPr lang="en-US" baseline="0" dirty="0" smtClean="0"/>
              <a:t> </a:t>
            </a:r>
            <a:r>
              <a:rPr lang="en-US" baseline="0" dirty="0" err="1" smtClean="0"/>
              <a:t>i</a:t>
            </a:r>
            <a:r>
              <a:rPr lang="en-US" baseline="0" dirty="0" smtClean="0"/>
              <a:t> sin </a:t>
            </a:r>
            <a:r>
              <a:rPr lang="en-US" baseline="0" dirty="0" err="1" smtClean="0"/>
              <a:t>rekrytering</a:t>
            </a:r>
            <a:r>
              <a:rPr lang="en-US" baseline="0" dirty="0" smtClean="0"/>
              <a:t> </a:t>
            </a:r>
            <a:r>
              <a:rPr lang="en-US" baseline="0" dirty="0" err="1" smtClean="0"/>
              <a:t>av</a:t>
            </a:r>
            <a:r>
              <a:rPr lang="en-US" baseline="0" dirty="0" smtClean="0"/>
              <a:t> </a:t>
            </a:r>
            <a:r>
              <a:rPr lang="en-US" baseline="0" dirty="0" err="1" smtClean="0"/>
              <a:t>nya</a:t>
            </a:r>
            <a:r>
              <a:rPr lang="en-US" baseline="0" dirty="0" smtClean="0"/>
              <a:t> </a:t>
            </a:r>
            <a:r>
              <a:rPr lang="en-US" baseline="0" dirty="0" err="1" smtClean="0"/>
              <a:t>medlemmar</a:t>
            </a:r>
            <a:r>
              <a:rPr lang="en-US" baseline="0" dirty="0" smtClean="0"/>
              <a:t>. Vi </a:t>
            </a:r>
            <a:r>
              <a:rPr lang="en-US" baseline="0" dirty="0" err="1" smtClean="0"/>
              <a:t>kan</a:t>
            </a:r>
            <a:r>
              <a:rPr lang="en-US" baseline="0" dirty="0" smtClean="0"/>
              <a:t> </a:t>
            </a:r>
          </a:p>
          <a:p>
            <a:endParaRPr lang="en-US" baseline="0" dirty="0" smtClean="0"/>
          </a:p>
          <a:p>
            <a:r>
              <a:rPr lang="pl-PL" dirty="0" smtClean="0"/>
              <a:t>Den </a:t>
            </a:r>
            <a:r>
              <a:rPr lang="pl-PL" dirty="0" err="1" smtClean="0"/>
              <a:t>romerskkatolska</a:t>
            </a:r>
            <a:r>
              <a:rPr lang="pl-PL" dirty="0" smtClean="0"/>
              <a:t> </a:t>
            </a:r>
            <a:r>
              <a:rPr lang="pl-PL" dirty="0" err="1" smtClean="0"/>
              <a:t>kyrkans</a:t>
            </a:r>
            <a:r>
              <a:rPr lang="pl-PL" dirty="0" smtClean="0"/>
              <a:t> </a:t>
            </a:r>
            <a:r>
              <a:rPr lang="pl-PL" dirty="0" err="1" smtClean="0"/>
              <a:t>youtube</a:t>
            </a:r>
            <a:r>
              <a:rPr lang="pl-PL" dirty="0" smtClean="0"/>
              <a:t> </a:t>
            </a:r>
            <a:r>
              <a:rPr lang="pl-PL" dirty="0" err="1" smtClean="0"/>
              <a:t>kanal</a:t>
            </a:r>
            <a:endParaRPr lang="pl-PL" dirty="0" smtClean="0"/>
          </a:p>
          <a:p>
            <a:r>
              <a:rPr lang="pl-PL" dirty="0" smtClean="0">
                <a:hlinkClick r:id="rId3"/>
              </a:rPr>
              <a:t>https://www.youtube.com/watch?v=exSZqcQ3YZw</a:t>
            </a:r>
            <a:endParaRPr lang="pl-PL" dirty="0" smtClean="0"/>
          </a:p>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10</a:t>
            </a:fld>
            <a:endParaRPr lang="en-US"/>
          </a:p>
        </p:txBody>
      </p:sp>
    </p:spTree>
    <p:extLst>
      <p:ext uri="{BB962C8B-B14F-4D97-AF65-F5344CB8AC3E}">
        <p14:creationId xmlns:p14="http://schemas.microsoft.com/office/powerpoint/2010/main" val="183474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Känner</a:t>
            </a:r>
            <a:r>
              <a:rPr lang="en-US" dirty="0" smtClean="0"/>
              <a:t> </a:t>
            </a:r>
            <a:r>
              <a:rPr lang="en-US" dirty="0" err="1" smtClean="0"/>
              <a:t>ni</a:t>
            </a:r>
            <a:r>
              <a:rPr lang="en-US" dirty="0" smtClean="0"/>
              <a:t> </a:t>
            </a:r>
            <a:r>
              <a:rPr lang="en-US" dirty="0" err="1" smtClean="0"/>
              <a:t>igen</a:t>
            </a:r>
            <a:r>
              <a:rPr lang="en-US" dirty="0" smtClean="0"/>
              <a:t> </a:t>
            </a:r>
            <a:r>
              <a:rPr lang="en-US" dirty="0" err="1" smtClean="0"/>
              <a:t>alla</a:t>
            </a:r>
            <a:r>
              <a:rPr lang="en-US" dirty="0" smtClean="0"/>
              <a:t> de </a:t>
            </a:r>
            <a:r>
              <a:rPr lang="en-US" dirty="0" err="1" smtClean="0"/>
              <a:t>här</a:t>
            </a:r>
            <a:r>
              <a:rPr lang="en-US" dirty="0" smtClean="0"/>
              <a:t> </a:t>
            </a:r>
            <a:r>
              <a:rPr lang="en-US" dirty="0" err="1" smtClean="0"/>
              <a:t>personerna</a:t>
            </a:r>
            <a:r>
              <a:rPr lang="en-US" dirty="0" smtClean="0"/>
              <a:t> </a:t>
            </a:r>
          </a:p>
          <a:p>
            <a:endParaRPr lang="en-US" dirty="0" smtClean="0"/>
          </a:p>
          <a:p>
            <a:r>
              <a:rPr lang="en-US" dirty="0" err="1" smtClean="0"/>
              <a:t>Musiken</a:t>
            </a:r>
            <a:r>
              <a:rPr lang="en-US" baseline="0" dirty="0" smtClean="0"/>
              <a:t> </a:t>
            </a:r>
            <a:r>
              <a:rPr lang="en-US" baseline="0" dirty="0" err="1" smtClean="0"/>
              <a:t>har</a:t>
            </a:r>
            <a:r>
              <a:rPr lang="en-US" baseline="0" dirty="0" smtClean="0"/>
              <a:t> </a:t>
            </a:r>
            <a:r>
              <a:rPr lang="en-US" baseline="0" dirty="0" err="1" smtClean="0"/>
              <a:t>alltid</a:t>
            </a:r>
            <a:r>
              <a:rPr lang="en-US" baseline="0" dirty="0" smtClean="0"/>
              <a:t> </a:t>
            </a:r>
            <a:r>
              <a:rPr lang="en-US" baseline="0" dirty="0" err="1" smtClean="0"/>
              <a:t>varit</a:t>
            </a:r>
            <a:r>
              <a:rPr lang="en-US" baseline="0" dirty="0" smtClean="0"/>
              <a:t> </a:t>
            </a:r>
            <a:r>
              <a:rPr lang="en-US" baseline="0" dirty="0" err="1" smtClean="0"/>
              <a:t>påverkat</a:t>
            </a:r>
            <a:r>
              <a:rPr lang="en-US" baseline="0" dirty="0" smtClean="0"/>
              <a:t> </a:t>
            </a:r>
            <a:r>
              <a:rPr lang="en-US" baseline="0" dirty="0" err="1" smtClean="0"/>
              <a:t>av</a:t>
            </a:r>
            <a:r>
              <a:rPr lang="en-US" baseline="0" dirty="0" smtClean="0"/>
              <a:t> </a:t>
            </a:r>
            <a:r>
              <a:rPr lang="en-US" baseline="0" dirty="0" err="1" smtClean="0"/>
              <a:t>religiösatraditioner</a:t>
            </a:r>
            <a:r>
              <a:rPr lang="en-US" baseline="0" dirty="0" smtClean="0"/>
              <a:t>. Till </a:t>
            </a:r>
            <a:r>
              <a:rPr lang="en-US" baseline="0" dirty="0" err="1" smtClean="0"/>
              <a:t>körsångens</a:t>
            </a:r>
            <a:r>
              <a:rPr lang="en-US" baseline="0" dirty="0" smtClean="0"/>
              <a:t> </a:t>
            </a:r>
            <a:r>
              <a:rPr lang="en-US" baseline="0" dirty="0" err="1" smtClean="0"/>
              <a:t>början</a:t>
            </a:r>
            <a:r>
              <a:rPr lang="en-US" baseline="0" dirty="0" smtClean="0"/>
              <a:t> </a:t>
            </a:r>
            <a:r>
              <a:rPr lang="en-US" baseline="0" dirty="0" err="1" smtClean="0"/>
              <a:t>i</a:t>
            </a:r>
            <a:r>
              <a:rPr lang="en-US" baseline="0" dirty="0" smtClean="0"/>
              <a:t> </a:t>
            </a:r>
            <a:r>
              <a:rPr lang="en-US" baseline="0" dirty="0" err="1" smtClean="0"/>
              <a:t>kyrkan</a:t>
            </a:r>
            <a:r>
              <a:rPr lang="en-US" baseline="0" dirty="0" smtClean="0"/>
              <a:t> till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l-PL" dirty="0" err="1" smtClean="0"/>
              <a:t>https</a:t>
            </a:r>
            <a:r>
              <a:rPr lang="pl-PL" dirty="0" smtClean="0"/>
              <a:t>://</a:t>
            </a:r>
            <a:r>
              <a:rPr lang="pl-PL" dirty="0" err="1" smtClean="0"/>
              <a:t>www.youtube.com</a:t>
            </a:r>
            <a:r>
              <a:rPr lang="pl-PL" dirty="0" smtClean="0"/>
              <a:t>/</a:t>
            </a:r>
            <a:r>
              <a:rPr lang="pl-PL" dirty="0" err="1" smtClean="0"/>
              <a:t>watch?v</a:t>
            </a:r>
            <a:r>
              <a:rPr lang="pl-PL" dirty="0" smtClean="0"/>
              <a:t>=ot9BhJDuJP0  - Frank </a:t>
            </a:r>
          </a:p>
          <a:p>
            <a:pPr marL="0" marR="0" indent="0" algn="l" defTabSz="457200" rtl="0" eaLnBrk="1" fontAlgn="auto" latinLnBrk="0" hangingPunct="1">
              <a:lnSpc>
                <a:spcPct val="100000"/>
              </a:lnSpc>
              <a:spcBef>
                <a:spcPts val="0"/>
              </a:spcBef>
              <a:spcAft>
                <a:spcPts val="0"/>
              </a:spcAft>
              <a:buClrTx/>
              <a:buSzTx/>
              <a:buFontTx/>
              <a:buNone/>
              <a:tabLst/>
              <a:defRPr/>
            </a:pPr>
            <a:r>
              <a:rPr lang="pl-PL" dirty="0" err="1" smtClean="0"/>
              <a:t>https</a:t>
            </a:r>
            <a:r>
              <a:rPr lang="pl-PL" dirty="0" smtClean="0"/>
              <a:t>://</a:t>
            </a:r>
            <a:r>
              <a:rPr lang="pl-PL" dirty="0" err="1" smtClean="0"/>
              <a:t>www.youtube.com</a:t>
            </a:r>
            <a:r>
              <a:rPr lang="pl-PL" dirty="0" smtClean="0"/>
              <a:t>/</a:t>
            </a:r>
            <a:r>
              <a:rPr lang="pl-PL" dirty="0" err="1" smtClean="0"/>
              <a:t>watch?v</a:t>
            </a:r>
            <a:r>
              <a:rPr lang="pl-PL" dirty="0" smtClean="0"/>
              <a:t>=s2MmriwK-Cc - </a:t>
            </a:r>
            <a:r>
              <a:rPr lang="pl-PL" dirty="0" err="1" smtClean="0"/>
              <a:t>Carola</a:t>
            </a:r>
            <a:endParaRPr lang="pl-P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l-PL" dirty="0" err="1" smtClean="0"/>
              <a:t>https</a:t>
            </a:r>
            <a:r>
              <a:rPr lang="pl-PL" dirty="0" smtClean="0"/>
              <a:t>://</a:t>
            </a:r>
            <a:r>
              <a:rPr lang="pl-PL" dirty="0" err="1" smtClean="0"/>
              <a:t>www.youtube.com</a:t>
            </a:r>
            <a:r>
              <a:rPr lang="pl-PL" dirty="0" smtClean="0"/>
              <a:t>/</a:t>
            </a:r>
            <a:r>
              <a:rPr lang="pl-PL" dirty="0" err="1" smtClean="0"/>
              <a:t>watch?v</a:t>
            </a:r>
            <a:r>
              <a:rPr lang="pl-PL" dirty="0" smtClean="0"/>
              <a:t>=BMZtrsuv508 - Madonna</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D3F4D7E-8005-E54F-B47A-070F57BF95ED}" type="slidenum">
              <a:rPr lang="en-US" smtClean="0"/>
              <a:t>11</a:t>
            </a:fld>
            <a:endParaRPr lang="en-US"/>
          </a:p>
        </p:txBody>
      </p:sp>
    </p:spTree>
    <p:extLst>
      <p:ext uri="{BB962C8B-B14F-4D97-AF65-F5344CB8AC3E}">
        <p14:creationId xmlns:p14="http://schemas.microsoft.com/office/powerpoint/2010/main" val="10932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https://www.youtube.com/watch?feature=player_embedded&amp;v=qCzbNkyXO50</a:t>
            </a:r>
            <a:endParaRPr lang="en-US" dirty="0" smtClean="0"/>
          </a:p>
          <a:p>
            <a:endParaRPr lang="en-US" dirty="0" smtClean="0"/>
          </a:p>
          <a:p>
            <a:endParaRPr lang="en-US" dirty="0" smtClean="0"/>
          </a:p>
          <a:p>
            <a:r>
              <a:rPr lang="pl-PL" dirty="0" smtClean="0">
                <a:hlinkClick r:id="rId4"/>
              </a:rPr>
              <a:t>https://www.youtube.com/watch?v=GJW4rnN6q84</a:t>
            </a:r>
            <a:endParaRPr lang="pl-PL" dirty="0" smtClean="0"/>
          </a:p>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14</a:t>
            </a:fld>
            <a:endParaRPr lang="en-US"/>
          </a:p>
        </p:txBody>
      </p:sp>
    </p:spTree>
    <p:extLst>
      <p:ext uri="{BB962C8B-B14F-4D97-AF65-F5344CB8AC3E}">
        <p14:creationId xmlns:p14="http://schemas.microsoft.com/office/powerpoint/2010/main" val="369294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hlinkClick r:id="rId3"/>
              </a:rPr>
              <a:t>https://www.youtube.com/watch?v=PzusSqcotDw</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0D3F4D7E-8005-E54F-B47A-070F57BF95ED}" type="slidenum">
              <a:rPr lang="en-US" smtClean="0"/>
              <a:t>15</a:t>
            </a:fld>
            <a:endParaRPr lang="en-US"/>
          </a:p>
        </p:txBody>
      </p:sp>
    </p:spTree>
    <p:extLst>
      <p:ext uri="{BB962C8B-B14F-4D97-AF65-F5344CB8AC3E}">
        <p14:creationId xmlns:p14="http://schemas.microsoft.com/office/powerpoint/2010/main" val="134315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sv-S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dirty="0"/>
          </a:p>
        </p:txBody>
      </p:sp>
      <p:sp>
        <p:nvSpPr>
          <p:cNvPr id="4" name="Date Placeholder 3"/>
          <p:cNvSpPr>
            <a:spLocks noGrp="1"/>
          </p:cNvSpPr>
          <p:nvPr>
            <p:ph type="dt" sz="half" idx="10"/>
          </p:nvPr>
        </p:nvSpPr>
        <p:spPr/>
        <p:txBody>
          <a:bodyPr/>
          <a:lstStyle/>
          <a:p>
            <a:fld id="{7D0065BE-0657-4A47-90AD-C21C55E16B19}" type="datetime4">
              <a:rPr lang="en-US" smtClean="0"/>
              <a:pPr/>
              <a:t>mars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sv-S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mars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mars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sv-S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mars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mars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sv-S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mars 17,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sv-S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mars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sv-S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mars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sv-S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mars 17,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mars 17,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mars 17,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sv-S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mars 17,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sv-S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2B1B13E-D5AF-485E-81A1-82A140076526}" type="datetime4">
              <a:rPr lang="en-US" smtClean="0"/>
              <a:pPr/>
              <a:t>mars 17, 2015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54ED01-E2A0-4C1E-8E21-014B99041579}"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Religion </a:t>
            </a:r>
            <a:r>
              <a:rPr lang="en-US" dirty="0" err="1" smtClean="0"/>
              <a:t>idag</a:t>
            </a:r>
            <a:endParaRPr lang="en-US" dirty="0"/>
          </a:p>
        </p:txBody>
      </p:sp>
      <p:sp>
        <p:nvSpPr>
          <p:cNvPr id="3" name="Subtitle 2"/>
          <p:cNvSpPr>
            <a:spLocks noGrp="1"/>
          </p:cNvSpPr>
          <p:nvPr>
            <p:ph type="subTitle" idx="1"/>
          </p:nvPr>
        </p:nvSpPr>
        <p:spPr/>
        <p:txBody>
          <a:bodyPr>
            <a:normAutofit/>
          </a:bodyPr>
          <a:lstStyle/>
          <a:p>
            <a:r>
              <a:rPr lang="sv-SE" dirty="0" smtClean="0"/>
              <a:t>En presentation av religion idag och religion inom populärkultur</a:t>
            </a:r>
            <a:endParaRPr lang="sv-SE" dirty="0"/>
          </a:p>
        </p:txBody>
      </p:sp>
    </p:spTree>
    <p:extLst>
      <p:ext uri="{BB962C8B-B14F-4D97-AF65-F5344CB8AC3E}">
        <p14:creationId xmlns:p14="http://schemas.microsoft.com/office/powerpoint/2010/main" val="2854472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r>
              <a:rPr lang="en-US" dirty="0" err="1" smtClean="0"/>
              <a:t>på</a:t>
            </a:r>
            <a:r>
              <a:rPr lang="en-US" dirty="0" smtClean="0"/>
              <a:t> internet</a:t>
            </a:r>
            <a:endParaRPr lang="en-US" dirty="0"/>
          </a:p>
        </p:txBody>
      </p:sp>
      <p:sp>
        <p:nvSpPr>
          <p:cNvPr id="3" name="Content Placeholder 2"/>
          <p:cNvSpPr>
            <a:spLocks noGrp="1"/>
          </p:cNvSpPr>
          <p:nvPr>
            <p:ph idx="1"/>
          </p:nvPr>
        </p:nvSpPr>
        <p:spPr/>
        <p:txBody>
          <a:bodyPr/>
          <a:lstStyle/>
          <a:p>
            <a:endParaRPr lang="pl-PL" dirty="0"/>
          </a:p>
          <a:p>
            <a:pPr marL="114300" indent="0">
              <a:buNone/>
            </a:pPr>
            <a:endParaRPr lang="en-US" dirty="0"/>
          </a:p>
        </p:txBody>
      </p:sp>
      <p:pic>
        <p:nvPicPr>
          <p:cNvPr id="4" name="Picture 3" descr="zlatan-jes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25" y="1900940"/>
            <a:ext cx="3619395" cy="3769267"/>
          </a:xfrm>
          <a:prstGeom prst="rect">
            <a:avLst/>
          </a:prstGeom>
        </p:spPr>
      </p:pic>
    </p:spTree>
    <p:extLst>
      <p:ext uri="{BB962C8B-B14F-4D97-AF65-F5344CB8AC3E}">
        <p14:creationId xmlns:p14="http://schemas.microsoft.com/office/powerpoint/2010/main" val="15371901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r>
              <a:rPr lang="en-US" dirty="0" err="1" smtClean="0"/>
              <a:t>i</a:t>
            </a:r>
            <a:r>
              <a:rPr lang="en-US" dirty="0" smtClean="0"/>
              <a:t> </a:t>
            </a:r>
            <a:r>
              <a:rPr lang="en-US" dirty="0" err="1" smtClean="0"/>
              <a:t>musiken</a:t>
            </a:r>
            <a:endParaRPr lang="en-US" dirty="0"/>
          </a:p>
        </p:txBody>
      </p:sp>
      <p:sp>
        <p:nvSpPr>
          <p:cNvPr id="3" name="Content Placeholder 2"/>
          <p:cNvSpPr>
            <a:spLocks noGrp="1"/>
          </p:cNvSpPr>
          <p:nvPr>
            <p:ph idx="1"/>
          </p:nvPr>
        </p:nvSpPr>
        <p:spPr/>
        <p:txBody>
          <a:bodyPr/>
          <a:lstStyle/>
          <a:p>
            <a:r>
              <a:rPr lang="en-US" dirty="0" smtClean="0"/>
              <a:t>f</a:t>
            </a:r>
            <a:endParaRPr lang="en-US" dirty="0"/>
          </a:p>
        </p:txBody>
      </p:sp>
      <p:pic>
        <p:nvPicPr>
          <p:cNvPr id="4" name="Picture 3" descr="carola_alskar_att_natdej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90" y="3675561"/>
            <a:ext cx="3885929" cy="2914447"/>
          </a:xfrm>
          <a:prstGeom prst="rect">
            <a:avLst/>
          </a:prstGeom>
        </p:spPr>
      </p:pic>
      <p:pic>
        <p:nvPicPr>
          <p:cNvPr id="5" name="Picture 4" descr="frank_oce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612" y="4118428"/>
            <a:ext cx="3708817" cy="2471579"/>
          </a:xfrm>
          <a:prstGeom prst="rect">
            <a:avLst/>
          </a:prstGeom>
        </p:spPr>
      </p:pic>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990" y="1444532"/>
            <a:ext cx="3347526" cy="2227626"/>
          </a:xfrm>
          <a:prstGeom prst="rect">
            <a:avLst/>
          </a:prstGeom>
        </p:spPr>
      </p:pic>
      <p:pic>
        <p:nvPicPr>
          <p:cNvPr id="7" name="Picture 6" descr="madonna-1024x81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516" y="1444532"/>
            <a:ext cx="3686913" cy="2948811"/>
          </a:xfrm>
          <a:prstGeom prst="rect">
            <a:avLst/>
          </a:prstGeom>
        </p:spPr>
      </p:pic>
    </p:spTree>
    <p:extLst>
      <p:ext uri="{BB962C8B-B14F-4D97-AF65-F5344CB8AC3E}">
        <p14:creationId xmlns:p14="http://schemas.microsoft.com/office/powerpoint/2010/main" val="24599081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Imagine there's no heaven</a:t>
            </a:r>
            <a:br>
              <a:rPr lang="en-US" dirty="0"/>
            </a:br>
            <a:r>
              <a:rPr lang="en-US" dirty="0"/>
              <a:t>It's easy if you try</a:t>
            </a:r>
            <a:br>
              <a:rPr lang="en-US" dirty="0"/>
            </a:br>
            <a:r>
              <a:rPr lang="en-US" dirty="0"/>
              <a:t>No hell below us</a:t>
            </a:r>
            <a:br>
              <a:rPr lang="en-US" dirty="0"/>
            </a:br>
            <a:r>
              <a:rPr lang="en-US" dirty="0"/>
              <a:t>Above us only sky</a:t>
            </a:r>
          </a:p>
          <a:p>
            <a:pPr marL="0" indent="0" algn="ctr">
              <a:buNone/>
            </a:pPr>
            <a:r>
              <a:rPr lang="en-US" dirty="0"/>
              <a:t>Imagine all the people</a:t>
            </a:r>
            <a:br>
              <a:rPr lang="en-US" dirty="0"/>
            </a:br>
            <a:r>
              <a:rPr lang="en-US" dirty="0"/>
              <a:t>Living for today</a:t>
            </a:r>
          </a:p>
          <a:p>
            <a:pPr marL="0" indent="0" algn="ctr">
              <a:buNone/>
            </a:pPr>
            <a:r>
              <a:rPr lang="en-US" dirty="0"/>
              <a:t>Imagine there's no countries</a:t>
            </a:r>
            <a:br>
              <a:rPr lang="en-US" dirty="0"/>
            </a:br>
            <a:r>
              <a:rPr lang="en-US" dirty="0"/>
              <a:t>It isn't hard to do</a:t>
            </a:r>
            <a:br>
              <a:rPr lang="en-US" dirty="0"/>
            </a:br>
            <a:r>
              <a:rPr lang="en-US" dirty="0"/>
              <a:t>Nothing to kill or die for</a:t>
            </a:r>
            <a:br>
              <a:rPr lang="en-US" dirty="0"/>
            </a:br>
            <a:r>
              <a:rPr lang="en-US" dirty="0"/>
              <a:t>And no religion, too</a:t>
            </a:r>
          </a:p>
          <a:p>
            <a:pPr marL="0" indent="0" algn="ctr">
              <a:buNone/>
            </a:pPr>
            <a:r>
              <a:rPr lang="en-US" dirty="0"/>
              <a:t>Imagine all the people</a:t>
            </a:r>
            <a:br>
              <a:rPr lang="en-US" dirty="0"/>
            </a:br>
            <a:r>
              <a:rPr lang="en-US" dirty="0"/>
              <a:t>Living life in peace</a:t>
            </a:r>
          </a:p>
          <a:p>
            <a:endParaRPr lang="en-US" dirty="0"/>
          </a:p>
        </p:txBody>
      </p:sp>
    </p:spTree>
    <p:extLst>
      <p:ext uri="{BB962C8B-B14F-4D97-AF65-F5344CB8AC3E}">
        <p14:creationId xmlns:p14="http://schemas.microsoft.com/office/powerpoint/2010/main" val="21368085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r>
              <a:rPr lang="en-US" dirty="0" err="1" smtClean="0"/>
              <a:t>i</a:t>
            </a:r>
            <a:r>
              <a:rPr lang="en-US" dirty="0" smtClean="0"/>
              <a:t> film</a:t>
            </a:r>
            <a:endParaRPr lang="en-US" dirty="0"/>
          </a:p>
        </p:txBody>
      </p:sp>
      <p:sp>
        <p:nvSpPr>
          <p:cNvPr id="3" name="Content Placeholder 2"/>
          <p:cNvSpPr>
            <a:spLocks noGrp="1"/>
          </p:cNvSpPr>
          <p:nvPr>
            <p:ph idx="1"/>
          </p:nvPr>
        </p:nvSpPr>
        <p:spPr/>
        <p:txBody>
          <a:bodyPr/>
          <a:lstStyle/>
          <a:p>
            <a:r>
              <a:rPr lang="en-US" dirty="0" smtClean="0"/>
              <a:t>f</a:t>
            </a:r>
            <a:endParaRPr lang="en-US" dirty="0"/>
          </a:p>
        </p:txBody>
      </p:sp>
      <p:pic>
        <p:nvPicPr>
          <p:cNvPr id="4" name="Picture 3" descr="Keeping_the_fai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380" y="0"/>
            <a:ext cx="2621916" cy="3801778"/>
          </a:xfrm>
          <a:prstGeom prst="rect">
            <a:avLst/>
          </a:prstGeom>
        </p:spPr>
      </p:pic>
      <p:pic>
        <p:nvPicPr>
          <p:cNvPr id="5" name="Picture 4" descr="MV5BMTM2NjQ4NDA0MV5BMl5BanBnXkFtZTcwMjM0Njk3OA@@._V1_SX640_SY72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4602" cy="3578003"/>
          </a:xfrm>
          <a:prstGeom prst="rect">
            <a:avLst/>
          </a:prstGeom>
        </p:spPr>
      </p:pic>
      <p:pic>
        <p:nvPicPr>
          <p:cNvPr id="6" name="Picture 5" descr="MV5BMTQyNTQ4MTAzNl5BMl5BanBnXkFtZTcwMjk2Njk3OA@@._V1_SX640_SY720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602" y="0"/>
            <a:ext cx="2470778" cy="3451493"/>
          </a:xfrm>
          <a:prstGeom prst="rect">
            <a:avLst/>
          </a:prstGeom>
        </p:spPr>
      </p:pic>
      <p:pic>
        <p:nvPicPr>
          <p:cNvPr id="7" name="Picture 6" descr="MV5BMTczNDQxNzI0NF5BMl5BanBnXkFtZTcwNDM0NzEwNA@@._V1_SY317_CR0,0,214,317_AL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78003"/>
            <a:ext cx="2363286" cy="3500755"/>
          </a:xfrm>
          <a:prstGeom prst="rect">
            <a:avLst/>
          </a:prstGeom>
        </p:spPr>
      </p:pic>
      <p:pic>
        <p:nvPicPr>
          <p:cNvPr id="8" name="Picture 7" descr="Noah2014Pos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3296" y="3578003"/>
            <a:ext cx="2794000" cy="4140200"/>
          </a:xfrm>
          <a:prstGeom prst="rect">
            <a:avLst/>
          </a:prstGeom>
        </p:spPr>
      </p:pic>
      <p:pic>
        <p:nvPicPr>
          <p:cNvPr id="9" name="Picture 8" descr="220px-JCSuperstarFilmCov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1380" y="3451493"/>
            <a:ext cx="2794000" cy="4383856"/>
          </a:xfrm>
          <a:prstGeom prst="rect">
            <a:avLst/>
          </a:prstGeom>
        </p:spPr>
      </p:pic>
      <p:pic>
        <p:nvPicPr>
          <p:cNvPr id="10" name="Picture 9" descr="index.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0160" y="0"/>
            <a:ext cx="2324100" cy="3492500"/>
          </a:xfrm>
          <a:prstGeom prst="rect">
            <a:avLst/>
          </a:prstGeom>
        </p:spPr>
      </p:pic>
      <p:pic>
        <p:nvPicPr>
          <p:cNvPr id="11" name="Picture 10" descr="MV5BMTY2NDY5NDAwMV5BMl5BanBnXkFtZTcwMTcwMDUyMQ@@._V1_SX640_SY720_.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0160" y="3423067"/>
            <a:ext cx="2462781" cy="3655691"/>
          </a:xfrm>
          <a:prstGeom prst="rect">
            <a:avLst/>
          </a:prstGeom>
        </p:spPr>
      </p:pic>
    </p:spTree>
    <p:extLst>
      <p:ext uri="{BB962C8B-B14F-4D97-AF65-F5344CB8AC3E}">
        <p14:creationId xmlns:p14="http://schemas.microsoft.com/office/powerpoint/2010/main" val="29539178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r>
              <a:rPr lang="en-US" dirty="0" err="1" smtClean="0"/>
              <a:t>i</a:t>
            </a:r>
            <a:r>
              <a:rPr lang="en-US" dirty="0" smtClean="0"/>
              <a:t> humor</a:t>
            </a:r>
            <a:endParaRPr lang="en-US" dirty="0"/>
          </a:p>
        </p:txBody>
      </p:sp>
      <p:pic>
        <p:nvPicPr>
          <p:cNvPr id="4" name="Content Placeholder 3" descr="imag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0803" r="-49103" b="1260"/>
          <a:stretch/>
        </p:blipFill>
        <p:spPr>
          <a:xfrm>
            <a:off x="-1657350" y="1444532"/>
            <a:ext cx="8042275" cy="5154815"/>
          </a:xfrm>
        </p:spPr>
      </p:pic>
      <p:pic>
        <p:nvPicPr>
          <p:cNvPr id="5" name="Picture 4" descr="ricky-gervais-april-2011-g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205" y="1444532"/>
            <a:ext cx="3869781" cy="5154815"/>
          </a:xfrm>
          <a:prstGeom prst="rect">
            <a:avLst/>
          </a:prstGeom>
        </p:spPr>
      </p:pic>
    </p:spTree>
    <p:extLst>
      <p:ext uri="{BB962C8B-B14F-4D97-AF65-F5344CB8AC3E}">
        <p14:creationId xmlns:p14="http://schemas.microsoft.com/office/powerpoint/2010/main" val="33933741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r>
              <a:rPr lang="en-US" dirty="0" err="1" smtClean="0"/>
              <a:t>och</a:t>
            </a:r>
            <a:r>
              <a:rPr lang="en-US" dirty="0" smtClean="0"/>
              <a:t> media</a:t>
            </a:r>
            <a:endParaRPr lang="en-US" dirty="0"/>
          </a:p>
        </p:txBody>
      </p:sp>
      <p:sp>
        <p:nvSpPr>
          <p:cNvPr id="3" name="Content Placeholder 2"/>
          <p:cNvSpPr>
            <a:spLocks noGrp="1"/>
          </p:cNvSpPr>
          <p:nvPr>
            <p:ph idx="1"/>
          </p:nvPr>
        </p:nvSpPr>
        <p:spPr/>
        <p:txBody>
          <a:bodyPr/>
          <a:lstStyle/>
          <a:p>
            <a:pPr marL="0" indent="0">
              <a:buNone/>
            </a:pPr>
            <a:endParaRPr lang="pl-PL" dirty="0"/>
          </a:p>
          <a:p>
            <a:r>
              <a:rPr lang="en-US" sz="4000" dirty="0" err="1" smtClean="0"/>
              <a:t>Hur</a:t>
            </a:r>
            <a:r>
              <a:rPr lang="en-US" sz="4000" dirty="0" smtClean="0"/>
              <a:t> </a:t>
            </a:r>
            <a:r>
              <a:rPr lang="en-US" sz="4000" dirty="0" err="1" smtClean="0"/>
              <a:t>beskriver</a:t>
            </a:r>
            <a:r>
              <a:rPr lang="en-US" sz="4000" dirty="0" smtClean="0"/>
              <a:t> media religion? </a:t>
            </a:r>
            <a:endParaRPr lang="en-US" sz="4000" dirty="0"/>
          </a:p>
        </p:txBody>
      </p:sp>
      <p:pic>
        <p:nvPicPr>
          <p:cNvPr id="4" name="Picture 3" descr="Aftonbladet_logo_2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724" y="5306753"/>
            <a:ext cx="4938367" cy="856214"/>
          </a:xfrm>
          <a:prstGeom prst="rect">
            <a:avLst/>
          </a:prstGeom>
        </p:spPr>
      </p:pic>
      <p:pic>
        <p:nvPicPr>
          <p:cNvPr id="5" name="Picture 4" descr="cn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625" y="3569874"/>
            <a:ext cx="2878294" cy="1376962"/>
          </a:xfrm>
          <a:prstGeom prst="rect">
            <a:avLst/>
          </a:prstGeom>
        </p:spPr>
      </p:pic>
      <p:pic>
        <p:nvPicPr>
          <p:cNvPr id="6" name="Picture 5" descr="svt-logg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168" y="3132041"/>
            <a:ext cx="1814795" cy="1814795"/>
          </a:xfrm>
          <a:prstGeom prst="rect">
            <a:avLst/>
          </a:prstGeom>
        </p:spPr>
      </p:pic>
    </p:spTree>
    <p:extLst>
      <p:ext uri="{BB962C8B-B14F-4D97-AF65-F5344CB8AC3E}">
        <p14:creationId xmlns:p14="http://schemas.microsoft.com/office/powerpoint/2010/main" val="5047490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Viktigt</a:t>
            </a:r>
            <a:r>
              <a:rPr lang="en-US" dirty="0" smtClean="0"/>
              <a:t> </a:t>
            </a:r>
            <a:r>
              <a:rPr lang="en-US" dirty="0" err="1" smtClean="0"/>
              <a:t>att</a:t>
            </a:r>
            <a:r>
              <a:rPr lang="en-US" dirty="0" smtClean="0"/>
              <a:t> ta med </a:t>
            </a:r>
            <a:r>
              <a:rPr lang="en-US" dirty="0" err="1" smtClean="0"/>
              <a:t>er</a:t>
            </a:r>
            <a:endParaRPr lang="en-US" dirty="0"/>
          </a:p>
        </p:txBody>
      </p:sp>
      <p:sp>
        <p:nvSpPr>
          <p:cNvPr id="3" name="Content Placeholder 2"/>
          <p:cNvSpPr>
            <a:spLocks noGrp="1"/>
          </p:cNvSpPr>
          <p:nvPr>
            <p:ph idx="1"/>
          </p:nvPr>
        </p:nvSpPr>
        <p:spPr/>
        <p:txBody>
          <a:bodyPr/>
          <a:lstStyle/>
          <a:p>
            <a:r>
              <a:rPr lang="sv-SE" dirty="0" smtClean="0"/>
              <a:t>Religion finns överallt och vi påverkas och formas om vi vill eller inte av religioner och olika traditioner.</a:t>
            </a:r>
          </a:p>
          <a:p>
            <a:r>
              <a:rPr lang="sv-SE" dirty="0" smtClean="0"/>
              <a:t>Religion är ett verktyg. </a:t>
            </a:r>
          </a:p>
          <a:p>
            <a:r>
              <a:rPr lang="sv-SE" dirty="0" smtClean="0"/>
              <a:t>Kulturen påverkas av religionen, även om du vill eller inte. </a:t>
            </a:r>
          </a:p>
          <a:p>
            <a:r>
              <a:rPr lang="sv-SE" dirty="0" smtClean="0"/>
              <a:t>Det är viktigt att granska vad media eller andra källor säger, att inte ta all information som givet.</a:t>
            </a:r>
          </a:p>
          <a:p>
            <a:endParaRPr lang="sv-SE" dirty="0"/>
          </a:p>
        </p:txBody>
      </p:sp>
    </p:spTree>
    <p:extLst>
      <p:ext uri="{BB962C8B-B14F-4D97-AF65-F5344CB8AC3E}">
        <p14:creationId xmlns:p14="http://schemas.microsoft.com/office/powerpoint/2010/main" val="19063468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Läxa</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sv-SE" dirty="0" smtClean="0"/>
              <a:t>Jag vill att ni hittar en film, låt eller liknande som ni gillar som på något sätt diskuterar religion eller livsåskådningar.</a:t>
            </a:r>
          </a:p>
          <a:p>
            <a:endParaRPr lang="sv-SE" dirty="0" smtClean="0"/>
          </a:p>
          <a:p>
            <a:r>
              <a:rPr lang="sv-SE" dirty="0" smtClean="0"/>
              <a:t>Jag vill att ni ska skriva tio meningar om vad ni tror författaren eller skaparen menar och maila mig</a:t>
            </a:r>
            <a:r>
              <a:rPr lang="sv-SE" dirty="0"/>
              <a:t> </a:t>
            </a:r>
            <a:r>
              <a:rPr lang="sv-SE" dirty="0" smtClean="0"/>
              <a:t>på </a:t>
            </a:r>
            <a:r>
              <a:rPr lang="sv-SE" dirty="0" err="1" smtClean="0"/>
              <a:t>adam-eriksson@hotmail.com</a:t>
            </a:r>
            <a:endParaRPr lang="sv-SE" dirty="0" smtClean="0"/>
          </a:p>
          <a:p>
            <a:endParaRPr lang="sv-SE" dirty="0" smtClean="0"/>
          </a:p>
          <a:p>
            <a:r>
              <a:rPr lang="sv-SE" dirty="0" smtClean="0"/>
              <a:t>Ni ska vara förberedda på att presentera ert arbete på onsdag/fredag. </a:t>
            </a:r>
            <a:endParaRPr lang="sv-SE" dirty="0"/>
          </a:p>
        </p:txBody>
      </p:sp>
    </p:spTree>
    <p:extLst>
      <p:ext uri="{BB962C8B-B14F-4D97-AF65-F5344CB8AC3E}">
        <p14:creationId xmlns:p14="http://schemas.microsoft.com/office/powerpoint/2010/main" val="42393944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err="1" smtClean="0"/>
              <a:t>Hur</a:t>
            </a:r>
            <a:r>
              <a:rPr lang="en-US" sz="4800" dirty="0" smtClean="0"/>
              <a:t> </a:t>
            </a:r>
            <a:r>
              <a:rPr lang="en-US" sz="4800" dirty="0" err="1" smtClean="0"/>
              <a:t>påverkas</a:t>
            </a:r>
            <a:r>
              <a:rPr lang="en-US" sz="4800" dirty="0" smtClean="0"/>
              <a:t> </a:t>
            </a:r>
            <a:r>
              <a:rPr lang="en-US" sz="4800" dirty="0" err="1" smtClean="0"/>
              <a:t>ni</a:t>
            </a:r>
            <a:r>
              <a:rPr lang="en-US" sz="4800" dirty="0" smtClean="0"/>
              <a:t> </a:t>
            </a:r>
            <a:r>
              <a:rPr lang="en-US" sz="4800" dirty="0" err="1" smtClean="0"/>
              <a:t>av</a:t>
            </a:r>
            <a:r>
              <a:rPr lang="en-US" sz="4800" dirty="0" smtClean="0"/>
              <a:t> religion </a:t>
            </a:r>
            <a:r>
              <a:rPr lang="en-US" sz="4800" dirty="0" err="1" smtClean="0"/>
              <a:t>idag</a:t>
            </a:r>
            <a:r>
              <a:rPr lang="en-US" sz="4800" dirty="0" smtClean="0"/>
              <a:t>? </a:t>
            </a:r>
            <a:endParaRPr lang="en-US" sz="4800" dirty="0"/>
          </a:p>
        </p:txBody>
      </p:sp>
    </p:spTree>
    <p:extLst>
      <p:ext uri="{BB962C8B-B14F-4D97-AF65-F5344CB8AC3E}">
        <p14:creationId xmlns:p14="http://schemas.microsoft.com/office/powerpoint/2010/main" val="4068411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Finns </a:t>
            </a:r>
            <a:r>
              <a:rPr lang="en-US" dirty="0" err="1" smtClean="0"/>
              <a:t>Gud</a:t>
            </a:r>
            <a:r>
              <a:rPr lang="en-US" dirty="0" smtClean="0"/>
              <a:t>? </a:t>
            </a:r>
            <a:endParaRPr lang="en-US" dirty="0"/>
          </a:p>
        </p:txBody>
      </p:sp>
      <p:sp>
        <p:nvSpPr>
          <p:cNvPr id="3" name="Content Placeholder 2"/>
          <p:cNvSpPr>
            <a:spLocks noGrp="1"/>
          </p:cNvSpPr>
          <p:nvPr>
            <p:ph idx="1"/>
          </p:nvPr>
        </p:nvSpPr>
        <p:spPr/>
        <p:txBody>
          <a:bodyPr/>
          <a:lstStyle/>
          <a:p>
            <a:r>
              <a:rPr lang="pl-PL" dirty="0" err="1"/>
              <a:t>https</a:t>
            </a:r>
            <a:r>
              <a:rPr lang="pl-PL" dirty="0"/>
              <a:t>://</a:t>
            </a:r>
            <a:r>
              <a:rPr lang="pl-PL" dirty="0" err="1"/>
              <a:t>www.youtube.com</a:t>
            </a:r>
            <a:r>
              <a:rPr lang="pl-PL" dirty="0"/>
              <a:t>/</a:t>
            </a:r>
            <a:r>
              <a:rPr lang="pl-PL" dirty="0" err="1"/>
              <a:t>watch?v</a:t>
            </a:r>
            <a:r>
              <a:rPr lang="pl-PL" dirty="0"/>
              <a:t>=s2jhT6HKddw</a:t>
            </a:r>
            <a:endParaRPr lang="en-US" dirty="0"/>
          </a:p>
          <a:p>
            <a:endParaRPr lang="en-US" dirty="0"/>
          </a:p>
        </p:txBody>
      </p:sp>
    </p:spTree>
    <p:extLst>
      <p:ext uri="{BB962C8B-B14F-4D97-AF65-F5344CB8AC3E}">
        <p14:creationId xmlns:p14="http://schemas.microsoft.com/office/powerpoint/2010/main" val="1013966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a:t>
            </a:r>
            <a:r>
              <a:rPr lang="en-US" dirty="0" smtClean="0"/>
              <a:t> </a:t>
            </a:r>
            <a:r>
              <a:rPr lang="en-US" dirty="0" err="1" smtClean="0"/>
              <a:t>tro</a:t>
            </a:r>
            <a:endParaRPr lang="en-US" dirty="0"/>
          </a:p>
        </p:txBody>
      </p:sp>
      <p:sp>
        <p:nvSpPr>
          <p:cNvPr id="3" name="Content Placeholder 2"/>
          <p:cNvSpPr>
            <a:spLocks noGrp="1"/>
          </p:cNvSpPr>
          <p:nvPr>
            <p:ph idx="1"/>
          </p:nvPr>
        </p:nvSpPr>
        <p:spPr/>
        <p:txBody>
          <a:bodyPr/>
          <a:lstStyle/>
          <a:p>
            <a:r>
              <a:rPr lang="sv-SE" dirty="0"/>
              <a:t>Ateism -avsaknad av eller avståndstagande från tro på någon gud, gudar och högre väsen</a:t>
            </a:r>
          </a:p>
          <a:p>
            <a:endParaRPr lang="en-US" dirty="0"/>
          </a:p>
        </p:txBody>
      </p:sp>
    </p:spTree>
    <p:extLst>
      <p:ext uri="{BB962C8B-B14F-4D97-AF65-F5344CB8AC3E}">
        <p14:creationId xmlns:p14="http://schemas.microsoft.com/office/powerpoint/2010/main" val="10189349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a:t>
            </a:r>
            <a:r>
              <a:rPr lang="en-US" dirty="0" smtClean="0"/>
              <a:t> </a:t>
            </a:r>
            <a:r>
              <a:rPr lang="en-US" dirty="0" err="1" smtClean="0"/>
              <a:t>tro</a:t>
            </a:r>
            <a:endParaRPr lang="en-US" dirty="0"/>
          </a:p>
        </p:txBody>
      </p:sp>
      <p:sp>
        <p:nvSpPr>
          <p:cNvPr id="3" name="Content Placeholder 2"/>
          <p:cNvSpPr>
            <a:spLocks noGrp="1"/>
          </p:cNvSpPr>
          <p:nvPr>
            <p:ph idx="1"/>
          </p:nvPr>
        </p:nvSpPr>
        <p:spPr/>
        <p:txBody>
          <a:bodyPr/>
          <a:lstStyle/>
          <a:p>
            <a:r>
              <a:rPr lang="sv-SE" dirty="0"/>
              <a:t>Ateism -avsaknad av eller avståndstagande från tro på någon gud, gudar och högre väsen</a:t>
            </a:r>
          </a:p>
          <a:p>
            <a:r>
              <a:rPr lang="sv-SE" dirty="0"/>
              <a:t>Agnostiker – det går inte veta eller bevisa om det finns en gud eller ett högre väsen</a:t>
            </a:r>
          </a:p>
          <a:p>
            <a:endParaRPr lang="en-US" dirty="0"/>
          </a:p>
        </p:txBody>
      </p:sp>
    </p:spTree>
    <p:extLst>
      <p:ext uri="{BB962C8B-B14F-4D97-AF65-F5344CB8AC3E}">
        <p14:creationId xmlns:p14="http://schemas.microsoft.com/office/powerpoint/2010/main" val="16839827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a:t>
            </a:r>
            <a:r>
              <a:rPr lang="en-US" dirty="0" smtClean="0"/>
              <a:t> </a:t>
            </a:r>
            <a:r>
              <a:rPr lang="en-US" dirty="0" err="1" smtClean="0"/>
              <a:t>tro</a:t>
            </a:r>
            <a:endParaRPr lang="en-US" dirty="0"/>
          </a:p>
        </p:txBody>
      </p:sp>
      <p:sp>
        <p:nvSpPr>
          <p:cNvPr id="3" name="Content Placeholder 2"/>
          <p:cNvSpPr>
            <a:spLocks noGrp="1"/>
          </p:cNvSpPr>
          <p:nvPr>
            <p:ph idx="1"/>
          </p:nvPr>
        </p:nvSpPr>
        <p:spPr/>
        <p:txBody>
          <a:bodyPr/>
          <a:lstStyle/>
          <a:p>
            <a:r>
              <a:rPr lang="sv-SE" sz="2800" dirty="0" smtClean="0"/>
              <a:t>Ateism -avsaknad av eller avståndstagande från tro på någon gud, gudar och högre väsen</a:t>
            </a:r>
          </a:p>
          <a:p>
            <a:r>
              <a:rPr lang="sv-SE" sz="2800" dirty="0" smtClean="0"/>
              <a:t>Agnostiker – det går inte veta eller bevisa om det finns en gud eller ett högre väsen</a:t>
            </a:r>
          </a:p>
          <a:p>
            <a:r>
              <a:rPr lang="sv-SE" sz="2800" dirty="0" smtClean="0"/>
              <a:t>Troende– tror på ett högre väsen</a:t>
            </a:r>
          </a:p>
          <a:p>
            <a:endParaRPr lang="en-US" dirty="0"/>
          </a:p>
        </p:txBody>
      </p:sp>
    </p:spTree>
    <p:extLst>
      <p:ext uri="{BB962C8B-B14F-4D97-AF65-F5344CB8AC3E}">
        <p14:creationId xmlns:p14="http://schemas.microsoft.com/office/powerpoint/2010/main" val="13219456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000" dirty="0" err="1" smtClean="0"/>
              <a:t>Sekularisering</a:t>
            </a:r>
            <a:r>
              <a:rPr lang="en-US" sz="6000" dirty="0" smtClean="0"/>
              <a:t> </a:t>
            </a:r>
            <a:endParaRPr lang="en-US" sz="6000" dirty="0"/>
          </a:p>
        </p:txBody>
      </p:sp>
    </p:spTree>
    <p:extLst>
      <p:ext uri="{BB962C8B-B14F-4D97-AF65-F5344CB8AC3E}">
        <p14:creationId xmlns:p14="http://schemas.microsoft.com/office/powerpoint/2010/main" val="24556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9" name="Content Placeholder 8" descr="Culture-Map_WVS6.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 b="-226"/>
          <a:stretch/>
        </p:blipFill>
        <p:spPr>
          <a:xfrm>
            <a:off x="549275" y="107576"/>
            <a:ext cx="8042275" cy="6519940"/>
          </a:xfrm>
        </p:spPr>
      </p:pic>
    </p:spTree>
    <p:extLst>
      <p:ext uri="{BB962C8B-B14F-4D97-AF65-F5344CB8AC3E}">
        <p14:creationId xmlns:p14="http://schemas.microsoft.com/office/powerpoint/2010/main" val="1690650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Påverkas av vår kristna tradition</a:t>
            </a:r>
            <a:endParaRPr lang="sv-SE" dirty="0"/>
          </a:p>
        </p:txBody>
      </p:sp>
      <p:sp>
        <p:nvSpPr>
          <p:cNvPr id="3" name="Content Placeholder 2"/>
          <p:cNvSpPr>
            <a:spLocks noGrp="1"/>
          </p:cNvSpPr>
          <p:nvPr>
            <p:ph idx="1"/>
          </p:nvPr>
        </p:nvSpPr>
        <p:spPr/>
        <p:txBody>
          <a:bodyPr/>
          <a:lstStyle/>
          <a:p>
            <a:r>
              <a:rPr lang="sv-SE" dirty="0" smtClean="0"/>
              <a:t>Högtider</a:t>
            </a:r>
          </a:p>
          <a:p>
            <a:pPr lvl="1"/>
            <a:r>
              <a:rPr lang="sv-SE" dirty="0" smtClean="0"/>
              <a:t>Påsk</a:t>
            </a:r>
          </a:p>
          <a:p>
            <a:pPr lvl="1"/>
            <a:r>
              <a:rPr lang="sv-SE" dirty="0" smtClean="0"/>
              <a:t>Jul</a:t>
            </a:r>
          </a:p>
          <a:p>
            <a:pPr lvl="1"/>
            <a:r>
              <a:rPr lang="sv-SE" dirty="0" smtClean="0"/>
              <a:t>Kristihimmelsfärd</a:t>
            </a:r>
          </a:p>
          <a:p>
            <a:pPr lvl="1"/>
            <a:r>
              <a:rPr lang="sv-SE" dirty="0" smtClean="0"/>
              <a:t>Pingst</a:t>
            </a:r>
          </a:p>
          <a:p>
            <a:pPr lvl="1"/>
            <a:r>
              <a:rPr lang="sv-SE" dirty="0" smtClean="0"/>
              <a:t>Allahelgona </a:t>
            </a:r>
          </a:p>
          <a:p>
            <a:r>
              <a:rPr lang="sv-SE" dirty="0" smtClean="0"/>
              <a:t>Namnsdagar</a:t>
            </a:r>
          </a:p>
          <a:p>
            <a:r>
              <a:rPr lang="sv-SE" dirty="0" smtClean="0"/>
              <a:t>Kan ni komma på fler saker? </a:t>
            </a:r>
          </a:p>
          <a:p>
            <a:endParaRPr lang="en-US" dirty="0"/>
          </a:p>
          <a:p>
            <a:endParaRPr lang="en-US" dirty="0" smtClean="0"/>
          </a:p>
          <a:p>
            <a:endParaRPr lang="en-US" dirty="0"/>
          </a:p>
        </p:txBody>
      </p:sp>
    </p:spTree>
    <p:extLst>
      <p:ext uri="{BB962C8B-B14F-4D97-AF65-F5344CB8AC3E}">
        <p14:creationId xmlns:p14="http://schemas.microsoft.com/office/powerpoint/2010/main" val="7610555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2402</TotalTime>
  <Words>561</Words>
  <Application>Microsoft Macintosh PowerPoint</Application>
  <PresentationFormat>Bildspel på skärmen (4:3)</PresentationFormat>
  <Paragraphs>83</Paragraphs>
  <Slides>17</Slides>
  <Notes>9</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Breeze</vt:lpstr>
      <vt:lpstr>Religion idag</vt:lpstr>
      <vt:lpstr>PowerPoint-presentation</vt:lpstr>
      <vt:lpstr>Finns Gud? </vt:lpstr>
      <vt:lpstr>Att tro</vt:lpstr>
      <vt:lpstr>Att tro</vt:lpstr>
      <vt:lpstr>Att tro</vt:lpstr>
      <vt:lpstr>PowerPoint-presentation</vt:lpstr>
      <vt:lpstr>PowerPoint-presentation</vt:lpstr>
      <vt:lpstr>Påverkas av vår kristna tradition</vt:lpstr>
      <vt:lpstr>Religion på internet</vt:lpstr>
      <vt:lpstr>Religion i musiken</vt:lpstr>
      <vt:lpstr>PowerPoint-presentation</vt:lpstr>
      <vt:lpstr>Religion i film</vt:lpstr>
      <vt:lpstr>Religion i humor</vt:lpstr>
      <vt:lpstr>Religion och media</vt:lpstr>
      <vt:lpstr>Viktigt att ta med er</vt:lpstr>
      <vt:lpstr>Läxa!</vt:lpstr>
    </vt:vector>
  </TitlesOfParts>
  <Company>Uppsala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idag</dc:title>
  <dc:creator>Adam Eriksson</dc:creator>
  <cp:lastModifiedBy>AIT Sigtuna kommun</cp:lastModifiedBy>
  <cp:revision>30</cp:revision>
  <dcterms:created xsi:type="dcterms:W3CDTF">2015-03-03T11:56:12Z</dcterms:created>
  <dcterms:modified xsi:type="dcterms:W3CDTF">2015-03-17T10:00:20Z</dcterms:modified>
</cp:coreProperties>
</file>