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8"/>
  </p:notesMasterIdLst>
  <p:sldIdLst>
    <p:sldId id="256" r:id="rId2"/>
    <p:sldId id="257" r:id="rId3"/>
    <p:sldId id="259" r:id="rId4"/>
    <p:sldId id="269" r:id="rId5"/>
    <p:sldId id="270" r:id="rId6"/>
    <p:sldId id="271" r:id="rId7"/>
    <p:sldId id="258" r:id="rId8"/>
    <p:sldId id="260" r:id="rId9"/>
    <p:sldId id="261" r:id="rId10"/>
    <p:sldId id="262" r:id="rId11"/>
    <p:sldId id="263" r:id="rId12"/>
    <p:sldId id="264" r:id="rId13"/>
    <p:sldId id="272" r:id="rId14"/>
    <p:sldId id="265" r:id="rId15"/>
    <p:sldId id="266" r:id="rId16"/>
    <p:sldId id="267" r:id="rId17"/>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snapToObjects="1">
      <p:cViewPr varScale="1">
        <p:scale>
          <a:sx n="102" d="100"/>
          <a:sy n="102" d="100"/>
        </p:scale>
        <p:origin x="13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CF2B53-71B8-47CC-B4C5-72F80F17B7D8}" type="datetimeFigureOut">
              <a:rPr lang="sv-SE" smtClean="0"/>
              <a:pPr/>
              <a:t>2015-08-25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BEFAE-CD8E-49D1-AF6D-7AF4B9AE0A9C}" type="slidenum">
              <a:rPr lang="sv-SE" smtClean="0"/>
              <a:pPr/>
              <a:t>‹Nr.›</a:t>
            </a:fld>
            <a:endParaRPr lang="sv-SE"/>
          </a:p>
        </p:txBody>
      </p:sp>
    </p:spTree>
    <p:extLst>
      <p:ext uri="{BB962C8B-B14F-4D97-AF65-F5344CB8AC3E}">
        <p14:creationId xmlns:p14="http://schemas.microsoft.com/office/powerpoint/2010/main" val="69495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Anpassningsbara, klimatförändringar,</a:t>
            </a:r>
            <a:r>
              <a:rPr lang="sv-SE" baseline="0" dirty="0" smtClean="0"/>
              <a:t> miljöförändringar etc. Samt att Homo sapiens </a:t>
            </a:r>
            <a:r>
              <a:rPr lang="sv-SE" baseline="0" dirty="0" err="1" smtClean="0"/>
              <a:t>sapiens</a:t>
            </a:r>
            <a:r>
              <a:rPr lang="sv-SE" baseline="0" dirty="0" smtClean="0"/>
              <a:t> har biologiska förutsättningar för att förfina uppfinningar från tidigare människosläkten. </a:t>
            </a:r>
            <a:endParaRPr lang="sv-SE" dirty="0"/>
          </a:p>
        </p:txBody>
      </p:sp>
      <p:sp>
        <p:nvSpPr>
          <p:cNvPr id="4" name="Platshållare för bildnummer 3"/>
          <p:cNvSpPr>
            <a:spLocks noGrp="1"/>
          </p:cNvSpPr>
          <p:nvPr>
            <p:ph type="sldNum" sz="quarter" idx="10"/>
          </p:nvPr>
        </p:nvSpPr>
        <p:spPr/>
        <p:txBody>
          <a:bodyPr/>
          <a:lstStyle/>
          <a:p>
            <a:fld id="{B2FBEFAE-CD8E-49D1-AF6D-7AF4B9AE0A9C}" type="slidenum">
              <a:rPr lang="sv-SE" smtClean="0"/>
              <a:pPr/>
              <a:t>12</a:t>
            </a:fld>
            <a:endParaRPr lang="sv-SE"/>
          </a:p>
        </p:txBody>
      </p:sp>
    </p:spTree>
    <p:extLst>
      <p:ext uri="{BB962C8B-B14F-4D97-AF65-F5344CB8AC3E}">
        <p14:creationId xmlns:p14="http://schemas.microsoft.com/office/powerpoint/2010/main" val="139789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Befolkningsmängd: avgörande för flock är tillgången på föda under dåliga</a:t>
            </a:r>
            <a:r>
              <a:rPr lang="sv-SE" baseline="0" dirty="0" smtClean="0"/>
              <a:t> tider. Bra ekologisk balans.</a:t>
            </a:r>
          </a:p>
          <a:p>
            <a:r>
              <a:rPr lang="sv-SE" baseline="0" dirty="0" smtClean="0"/>
              <a:t>Behovet av förflyttning tvingade ner födseltalen </a:t>
            </a:r>
            <a:r>
              <a:rPr lang="sv-SE" baseline="0" dirty="0" err="1" smtClean="0"/>
              <a:t>lixom</a:t>
            </a:r>
            <a:r>
              <a:rPr lang="sv-SE" baseline="0" dirty="0" smtClean="0"/>
              <a:t> lång amning 3-4 år.</a:t>
            </a:r>
          </a:p>
          <a:p>
            <a:r>
              <a:rPr lang="sv-SE" baseline="0" dirty="0" smtClean="0"/>
              <a:t>En flock innebär ca 3-6 familjer= 15-40 individer. 10-20 andra flockar fungerar som stam, ca 500 individer=motverkar incest. Men har också viktiga sociala funktioner. </a:t>
            </a:r>
          </a:p>
          <a:p>
            <a:r>
              <a:rPr lang="sv-SE" baseline="0" dirty="0" smtClean="0"/>
              <a:t>Jämställt då både män och kvinnor införskaffade viktig föda för överlevnad.</a:t>
            </a:r>
          </a:p>
          <a:p>
            <a:r>
              <a:rPr lang="sv-SE" baseline="0" dirty="0" smtClean="0"/>
              <a:t>Kost: direkt konsumtion, god tillgång till föda året om. Detta leder till god hälsa och att flera av våra moderna folksjukdomar som gallsten, reumatism, diabetes, hjärntumör, tjocktarmscancer, åderförkalkning, sköldkörtelsjukdomar </a:t>
            </a:r>
            <a:r>
              <a:rPr lang="sv-SE" baseline="0" dirty="0" err="1" smtClean="0"/>
              <a:t>etc</a:t>
            </a:r>
            <a:r>
              <a:rPr lang="sv-SE" baseline="0" dirty="0" smtClean="0"/>
              <a:t> inte fanns hos befolkningen. Likaså saknades influensaepidemier mm då den glesa befolkningen omöjliggjorde spridningen av epidemiska sjukdomar.</a:t>
            </a:r>
            <a:endParaRPr lang="sv-SE" dirty="0"/>
          </a:p>
        </p:txBody>
      </p:sp>
      <p:sp>
        <p:nvSpPr>
          <p:cNvPr id="4" name="Platshållare för bildnummer 3"/>
          <p:cNvSpPr>
            <a:spLocks noGrp="1"/>
          </p:cNvSpPr>
          <p:nvPr>
            <p:ph type="sldNum" sz="quarter" idx="10"/>
          </p:nvPr>
        </p:nvSpPr>
        <p:spPr/>
        <p:txBody>
          <a:bodyPr/>
          <a:lstStyle/>
          <a:p>
            <a:fld id="{B2FBEFAE-CD8E-49D1-AF6D-7AF4B9AE0A9C}" type="slidenum">
              <a:rPr lang="sv-SE" smtClean="0"/>
              <a:pPr/>
              <a:t>15</a:t>
            </a:fld>
            <a:endParaRPr lang="sv-SE"/>
          </a:p>
        </p:txBody>
      </p:sp>
    </p:spTree>
    <p:extLst>
      <p:ext uri="{BB962C8B-B14F-4D97-AF65-F5344CB8AC3E}">
        <p14:creationId xmlns:p14="http://schemas.microsoft.com/office/powerpoint/2010/main" val="39288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8" name="Rubrik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sv-SE" smtClean="0"/>
              <a:t>Klicka här för att ändra format</a:t>
            </a:r>
            <a:endParaRPr kumimoji="0" lang="en-US"/>
          </a:p>
        </p:txBody>
      </p:sp>
      <p:sp>
        <p:nvSpPr>
          <p:cNvPr id="28" name="Platshållare för datum 27"/>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17" name="Platshållare för sidfot 16"/>
          <p:cNvSpPr>
            <a:spLocks noGrp="1"/>
          </p:cNvSpPr>
          <p:nvPr>
            <p:ph type="ftr" sz="quarter" idx="11"/>
          </p:nvPr>
        </p:nvSpPr>
        <p:spPr/>
        <p:txBody>
          <a:bodyPr/>
          <a:lstStyle/>
          <a:p>
            <a:endParaRPr lang="sv-SE"/>
          </a:p>
        </p:txBody>
      </p:sp>
      <p:sp>
        <p:nvSpPr>
          <p:cNvPr id="29" name="Platshållare för bildnummer 28"/>
          <p:cNvSpPr>
            <a:spLocks noGrp="1"/>
          </p:cNvSpPr>
          <p:nvPr>
            <p:ph type="sldNum" sz="quarter" idx="12"/>
          </p:nvPr>
        </p:nvSpPr>
        <p:spPr/>
        <p:txBody>
          <a:bodyPr/>
          <a:lstStyle/>
          <a:p>
            <a:fld id="{0D301265-F7B4-8E42-9CDE-40D1102FBBB8}" type="slidenum">
              <a:rPr lang="sv-SE" smtClean="0"/>
              <a:pPr/>
              <a:t>‹Nr.›</a:t>
            </a:fld>
            <a:endParaRPr lang="sv-SE"/>
          </a:p>
        </p:txBody>
      </p:sp>
      <p:sp>
        <p:nvSpPr>
          <p:cNvPr id="9" name="Underrubrik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D301265-F7B4-8E42-9CDE-40D1102FBBB8}" type="slidenum">
              <a:rPr lang="sv-SE" smtClean="0"/>
              <a:pPr/>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D301265-F7B4-8E42-9CDE-40D1102FBBB8}" type="slidenum">
              <a:rPr lang="sv-SE" smtClean="0"/>
              <a:pPr/>
              <a:t>‹Nr.›</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innehåll 2"/>
          <p:cNvSpPr>
            <a:spLocks noGrp="1"/>
          </p:cNvSpPr>
          <p:nvPr>
            <p:ph idx="1"/>
          </p:nvPr>
        </p:nvSpPr>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D301265-F7B4-8E42-9CDE-40D1102FBBB8}" type="slidenum">
              <a:rPr lang="sv-SE" smtClean="0"/>
              <a:pPr/>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3">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7924800" y="6416675"/>
            <a:ext cx="762000" cy="365125"/>
          </a:xfrm>
        </p:spPr>
        <p:txBody>
          <a:bodyPr/>
          <a:lstStyle/>
          <a:p>
            <a:fld id="{0D301265-F7B4-8E42-9CDE-40D1102FBBB8}" type="slidenum">
              <a:rPr lang="sv-SE" smtClean="0"/>
              <a:pPr/>
              <a:t>‹Nr.›</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innehåll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innehåll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D301265-F7B4-8E42-9CDE-40D1102FBBB8}" type="slidenum">
              <a:rPr lang="sv-SE" smtClean="0"/>
              <a:pPr/>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8229600" cy="1143000"/>
          </a:xfrm>
        </p:spPr>
        <p:txBody>
          <a:bodyPr anchor="ctr"/>
          <a:lstStyle>
            <a:lvl1pPr>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5" name="Platshållare för innehåll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Platshållare för innehåll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Platshållare för datum 6"/>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D301265-F7B4-8E42-9CDE-40D1102FBBB8}" type="slidenum">
              <a:rPr lang="sv-SE" smtClean="0"/>
              <a:pPr/>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D301265-F7B4-8E42-9CDE-40D1102FBBB8}" type="slidenum">
              <a:rPr lang="sv-SE" smtClean="0"/>
              <a:pPr/>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D301265-F7B4-8E42-9CDE-40D1102FBBB8}" type="slidenum">
              <a:rPr lang="sv-SE" smtClean="0"/>
              <a:pPr/>
              <a:t>‹Nr.›</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4" name="Platshållare för innehåll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D301265-F7B4-8E42-9CDE-40D1102FBBB8}" type="slidenum">
              <a:rPr lang="sv-SE" smtClean="0"/>
              <a:pPr/>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sv-SE" smtClean="0"/>
              <a:t>Klicka här för att ändra format</a:t>
            </a:r>
            <a:endParaRPr kumimoji="0" lang="en-US"/>
          </a:p>
        </p:txBody>
      </p:sp>
      <p:sp>
        <p:nvSpPr>
          <p:cNvPr id="3" name="Platshållare för bild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sv-SE" smtClean="0">
                <a:solidFill>
                  <a:schemeClr val="lt1"/>
                </a:solidFill>
                <a:latin typeface="+mn-lt"/>
                <a:ea typeface="+mn-ea"/>
                <a:cs typeface="+mn-cs"/>
              </a:rPr>
              <a:t>Klicka på ikonen för att lägga till en bild</a:t>
            </a:r>
            <a:endParaRPr kumimoji="0" lang="en-US" dirty="0">
              <a:solidFill>
                <a:schemeClr val="lt1"/>
              </a:solidFill>
              <a:latin typeface="+mn-lt"/>
              <a:ea typeface="+mn-ea"/>
              <a:cs typeface="+mn-cs"/>
            </a:endParaRPr>
          </a:p>
        </p:txBody>
      </p:sp>
      <p:sp>
        <p:nvSpPr>
          <p:cNvPr id="4" name="Platshållare för tex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5595718C-AC83-DA4B-A9DB-882D4A9123D0}" type="datetimeFigureOut">
              <a:rPr lang="sv-SE" smtClean="0"/>
              <a:pPr/>
              <a:t>2015-08-25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D301265-F7B4-8E42-9CDE-40D1102FBBB8}" type="slidenum">
              <a:rPr lang="sv-SE" smtClean="0"/>
              <a:pPr/>
              <a:t>‹Nr.›</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Platshållare för rubrik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595718C-AC83-DA4B-A9DB-882D4A9123D0}" type="datetimeFigureOut">
              <a:rPr lang="sv-SE" smtClean="0"/>
              <a:pPr/>
              <a:t>2015-08-25</a:t>
            </a:fld>
            <a:endParaRPr lang="sv-SE"/>
          </a:p>
        </p:txBody>
      </p:sp>
      <p:sp>
        <p:nvSpPr>
          <p:cNvPr id="3" name="Platshållare för sidfot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v-SE"/>
          </a:p>
        </p:txBody>
      </p:sp>
      <p:sp>
        <p:nvSpPr>
          <p:cNvPr id="23" name="Platshållare för bildnumm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D301265-F7B4-8E42-9CDE-40D1102FBBB8}" type="slidenum">
              <a:rPr lang="sv-SE" smtClean="0"/>
              <a:pPr/>
              <a:t>‹Nr.›</a:t>
            </a:fld>
            <a:endParaRPr lang="sv-SE"/>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erigesradio.se/sida/artikel.aspx?programid=406&amp;artikel=3680305" TargetMode="Externa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FORNTIDEN</a:t>
            </a:r>
            <a:endParaRPr lang="sv-SE" dirty="0"/>
          </a:p>
        </p:txBody>
      </p:sp>
      <p:sp>
        <p:nvSpPr>
          <p:cNvPr id="3" name="Underrubrik 2"/>
          <p:cNvSpPr>
            <a:spLocks noGrp="1"/>
          </p:cNvSpPr>
          <p:nvPr>
            <p:ph type="subTitle" idx="1"/>
          </p:nvPr>
        </p:nvSpPr>
        <p:spPr/>
        <p:txBody>
          <a:bodyPr/>
          <a:lstStyle/>
          <a:p>
            <a:r>
              <a:rPr lang="sv-SE" dirty="0" smtClean="0"/>
              <a:t>Förhistorisk tid</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Homo </a:t>
            </a:r>
            <a:r>
              <a:rPr lang="sv-SE" dirty="0" err="1" smtClean="0"/>
              <a:t>erectus</a:t>
            </a:r>
            <a:r>
              <a:rPr lang="sv-SE" dirty="0" smtClean="0"/>
              <a:t> </a:t>
            </a:r>
            <a:endParaRPr lang="sv-SE" dirty="0"/>
          </a:p>
        </p:txBody>
      </p:sp>
      <p:sp>
        <p:nvSpPr>
          <p:cNvPr id="3" name="Platshållare för innehåll 2"/>
          <p:cNvSpPr>
            <a:spLocks noGrp="1"/>
          </p:cNvSpPr>
          <p:nvPr>
            <p:ph idx="1"/>
          </p:nvPr>
        </p:nvSpPr>
        <p:spPr/>
        <p:txBody>
          <a:bodyPr/>
          <a:lstStyle/>
          <a:p>
            <a:r>
              <a:rPr lang="sv-SE" dirty="0" smtClean="0"/>
              <a:t>”den upprättgående människan” </a:t>
            </a:r>
          </a:p>
          <a:p>
            <a:r>
              <a:rPr lang="sv-SE" dirty="0" smtClean="0"/>
              <a:t>1,5miljoner – 300000år sedan </a:t>
            </a:r>
          </a:p>
          <a:p>
            <a:r>
              <a:rPr lang="sv-SE" dirty="0" smtClean="0"/>
              <a:t>redskapstillverkande </a:t>
            </a:r>
          </a:p>
          <a:p>
            <a:r>
              <a:rPr lang="sv-SE" dirty="0" smtClean="0"/>
              <a:t>Eld 500 000 år sedan </a:t>
            </a:r>
          </a:p>
          <a:p>
            <a:r>
              <a:rPr lang="sv-SE" dirty="0" smtClean="0"/>
              <a:t>hygglig språkförmåga </a:t>
            </a:r>
          </a:p>
          <a:p>
            <a:r>
              <a:rPr lang="sv-SE" dirty="0" smtClean="0"/>
              <a:t>lämnade Afrika</a:t>
            </a:r>
          </a:p>
          <a:p>
            <a:r>
              <a:rPr lang="sv-SE" dirty="0" smtClean="0"/>
              <a:t>Spjutet, </a:t>
            </a:r>
            <a:r>
              <a:rPr lang="sv-SE" dirty="0" err="1" smtClean="0"/>
              <a:t>eldhärdat</a:t>
            </a:r>
            <a:endParaRPr lang="sv-SE" dirty="0"/>
          </a:p>
        </p:txBody>
      </p:sp>
      <p:pic>
        <p:nvPicPr>
          <p:cNvPr id="5" name="Bildobjekt 4" descr="eld.jpg"/>
          <p:cNvPicPr>
            <a:picLocks noChangeAspect="1"/>
          </p:cNvPicPr>
          <p:nvPr/>
        </p:nvPicPr>
        <p:blipFill>
          <a:blip r:embed="rId2"/>
          <a:stretch>
            <a:fillRect/>
          </a:stretch>
        </p:blipFill>
        <p:spPr>
          <a:xfrm>
            <a:off x="4727023" y="2819008"/>
            <a:ext cx="3648029" cy="2757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Homo sapiens </a:t>
            </a:r>
            <a:r>
              <a:rPr lang="sv-SE" dirty="0" err="1" smtClean="0"/>
              <a:t>neanderthalensis</a:t>
            </a:r>
            <a:r>
              <a:rPr lang="sv-SE" dirty="0" smtClean="0"/>
              <a:t> </a:t>
            </a:r>
            <a:endParaRPr lang="sv-SE" dirty="0"/>
          </a:p>
        </p:txBody>
      </p:sp>
      <p:sp>
        <p:nvSpPr>
          <p:cNvPr id="3" name="Platshållare för innehåll 2"/>
          <p:cNvSpPr>
            <a:spLocks noGrp="1"/>
          </p:cNvSpPr>
          <p:nvPr>
            <p:ph idx="1"/>
          </p:nvPr>
        </p:nvSpPr>
        <p:spPr/>
        <p:txBody>
          <a:bodyPr/>
          <a:lstStyle/>
          <a:p>
            <a:endParaRPr lang="sv-SE" dirty="0" smtClean="0"/>
          </a:p>
          <a:p>
            <a:endParaRPr lang="sv-SE" dirty="0" smtClean="0"/>
          </a:p>
          <a:p>
            <a:endParaRPr lang="sv-SE" dirty="0" smtClean="0"/>
          </a:p>
          <a:p>
            <a:endParaRPr lang="sv-SE" dirty="0" smtClean="0"/>
          </a:p>
          <a:p>
            <a:endParaRPr lang="sv-SE" dirty="0" smtClean="0"/>
          </a:p>
          <a:p>
            <a:r>
              <a:rPr lang="sv-SE" dirty="0" smtClean="0">
                <a:hlinkClick r:id="rId2"/>
              </a:rPr>
              <a:t>http://sverigesradio.se/sida/artikel.aspx?programid=406&amp;artikel=3680305</a:t>
            </a:r>
            <a:endParaRPr lang="sv-SE" dirty="0" smtClean="0"/>
          </a:p>
          <a:p>
            <a:r>
              <a:rPr lang="sv-SE" dirty="0" smtClean="0"/>
              <a:t>300 000 – 35 000 år sedan</a:t>
            </a:r>
          </a:p>
          <a:p>
            <a:r>
              <a:rPr lang="sv-SE" dirty="0" err="1" smtClean="0"/>
              <a:t>Utdöd…eller</a:t>
            </a:r>
            <a:r>
              <a:rPr lang="sv-SE" dirty="0" smtClean="0"/>
              <a:t>?</a:t>
            </a:r>
            <a:endParaRPr lang="sv-SE" dirty="0"/>
          </a:p>
        </p:txBody>
      </p:sp>
      <p:pic>
        <p:nvPicPr>
          <p:cNvPr id="5" name="Bildobjekt 4" descr="neandertalare.jpg"/>
          <p:cNvPicPr>
            <a:picLocks noChangeAspect="1"/>
          </p:cNvPicPr>
          <p:nvPr/>
        </p:nvPicPr>
        <p:blipFill>
          <a:blip r:embed="rId3"/>
          <a:stretch>
            <a:fillRect/>
          </a:stretch>
        </p:blipFill>
        <p:spPr>
          <a:xfrm>
            <a:off x="457200" y="1600200"/>
            <a:ext cx="4779033" cy="2117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anim calcmode="lin" valueType="num">
                                      <p:cBhvr>
                                        <p:cTn id="1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anim calcmode="lin" valueType="num">
                                      <p:cBhvr>
                                        <p:cTn id="2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Homo sapiens sapiens </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"människan som vet, att hon vet”</a:t>
            </a:r>
          </a:p>
          <a:p>
            <a:r>
              <a:rPr lang="sv-SE" dirty="0" smtClean="0"/>
              <a:t>Utvecklades i Afrika för ca 200 000 år sedan</a:t>
            </a:r>
          </a:p>
          <a:p>
            <a:endParaRPr lang="sv-SE" dirty="0" smtClean="0"/>
          </a:p>
          <a:p>
            <a:endParaRPr lang="sv-SE" dirty="0" smtClean="0"/>
          </a:p>
          <a:p>
            <a:endParaRPr lang="sv-SE" dirty="0" smtClean="0"/>
          </a:p>
          <a:p>
            <a:endParaRPr lang="sv-SE" dirty="0" smtClean="0"/>
          </a:p>
          <a:p>
            <a:endParaRPr lang="sv-SE" dirty="0" smtClean="0"/>
          </a:p>
          <a:p>
            <a:endParaRPr lang="sv-SE" dirty="0" smtClean="0"/>
          </a:p>
          <a:p>
            <a:r>
              <a:rPr lang="sv-SE" dirty="0" smtClean="0"/>
              <a:t>Vad är speciellt med oss? Varför utvecklades vi så snabbt? Varför ”vann” vi?</a:t>
            </a:r>
          </a:p>
          <a:p>
            <a:endParaRPr lang="sv-SE" dirty="0" smtClean="0"/>
          </a:p>
          <a:p>
            <a:endParaRPr lang="sv-SE" dirty="0"/>
          </a:p>
        </p:txBody>
      </p:sp>
      <p:pic>
        <p:nvPicPr>
          <p:cNvPr id="4" name="Bildobjekt 3" descr="homo sapiens sapiens.jpg"/>
          <p:cNvPicPr>
            <a:picLocks noChangeAspect="1"/>
          </p:cNvPicPr>
          <p:nvPr/>
        </p:nvPicPr>
        <p:blipFill>
          <a:blip r:embed="rId3"/>
          <a:stretch>
            <a:fillRect/>
          </a:stretch>
        </p:blipFill>
        <p:spPr>
          <a:xfrm>
            <a:off x="1105458" y="2818382"/>
            <a:ext cx="2807346" cy="25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anim calcmode="lin" valueType="num">
                                      <p:cBhvr>
                                        <p:cTn id="2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Människans spridning från Afrika</a:t>
            </a:r>
            <a:endParaRPr lang="sv-SE" dirty="0"/>
          </a:p>
        </p:txBody>
      </p:sp>
      <p:pic>
        <p:nvPicPr>
          <p:cNvPr id="4" name="Platshållare för innehåll 3" descr="Spreading_homo_sapiens-no.jpeg"/>
          <p:cNvPicPr>
            <a:picLocks noGrp="1" noChangeAspect="1"/>
          </p:cNvPicPr>
          <p:nvPr>
            <p:ph idx="1"/>
          </p:nvPr>
        </p:nvPicPr>
        <p:blipFill>
          <a:blip r:embed="rId2"/>
          <a:srcRect l="-1376" r="-1376"/>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Uppfinningar</a:t>
            </a:r>
            <a:endParaRPr lang="sv-SE" dirty="0"/>
          </a:p>
        </p:txBody>
      </p:sp>
      <p:sp>
        <p:nvSpPr>
          <p:cNvPr id="3" name="Platshållare för innehåll 2"/>
          <p:cNvSpPr>
            <a:spLocks noGrp="1"/>
          </p:cNvSpPr>
          <p:nvPr>
            <p:ph idx="1"/>
          </p:nvPr>
        </p:nvSpPr>
        <p:spPr/>
        <p:txBody>
          <a:bodyPr/>
          <a:lstStyle/>
          <a:p>
            <a:pPr lvl="0"/>
            <a:endParaRPr lang="sv-SE" dirty="0" smtClean="0"/>
          </a:p>
          <a:p>
            <a:pPr lvl="0"/>
            <a:r>
              <a:rPr lang="sv-SE" dirty="0" smtClean="0"/>
              <a:t>Spjutet</a:t>
            </a:r>
          </a:p>
          <a:p>
            <a:pPr lvl="0"/>
            <a:r>
              <a:rPr lang="sv-SE" dirty="0" smtClean="0"/>
              <a:t>Spjutslungaren</a:t>
            </a:r>
          </a:p>
          <a:p>
            <a:pPr lvl="0"/>
            <a:r>
              <a:rPr lang="sv-SE" dirty="0" smtClean="0"/>
              <a:t>Pilen och bågen</a:t>
            </a:r>
          </a:p>
          <a:p>
            <a:pPr lvl="0"/>
            <a:r>
              <a:rPr lang="sv-SE" dirty="0" smtClean="0"/>
              <a:t>Skinnskrapan</a:t>
            </a:r>
          </a:p>
          <a:p>
            <a:pPr lvl="0"/>
            <a:r>
              <a:rPr lang="sv-SE" dirty="0" smtClean="0"/>
              <a:t>Synålen</a:t>
            </a:r>
          </a:p>
          <a:p>
            <a:pPr lvl="0"/>
            <a:r>
              <a:rPr lang="sv-SE" dirty="0" smtClean="0"/>
              <a:t>Elden Ca 500000år sedan</a:t>
            </a:r>
          </a:p>
          <a:p>
            <a:pPr>
              <a:buNone/>
            </a:pP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Jägarsamhället</a:t>
            </a:r>
            <a:br>
              <a:rPr lang="sv-SE" dirty="0" smtClean="0"/>
            </a:br>
            <a:endParaRPr lang="sv-SE" dirty="0"/>
          </a:p>
        </p:txBody>
      </p:sp>
      <p:sp>
        <p:nvSpPr>
          <p:cNvPr id="3" name="Platshållare för innehåll 2"/>
          <p:cNvSpPr>
            <a:spLocks noGrp="1"/>
          </p:cNvSpPr>
          <p:nvPr>
            <p:ph idx="1"/>
          </p:nvPr>
        </p:nvSpPr>
        <p:spPr/>
        <p:txBody>
          <a:bodyPr>
            <a:normAutofit lnSpcReduction="10000"/>
          </a:bodyPr>
          <a:lstStyle/>
          <a:p>
            <a:r>
              <a:rPr lang="sv-SE" dirty="0" smtClean="0"/>
              <a:t>Hur tror ni ett jägarsamhälle ser ut?</a:t>
            </a:r>
          </a:p>
          <a:p>
            <a:pPr lvl="0"/>
            <a:r>
              <a:rPr lang="sv-SE" dirty="0" smtClean="0"/>
              <a:t>Nomadiskt</a:t>
            </a:r>
          </a:p>
          <a:p>
            <a:pPr lvl="0"/>
            <a:r>
              <a:rPr lang="sv-SE" dirty="0" smtClean="0"/>
              <a:t>Befolkningsförhållanden, flock och familj</a:t>
            </a:r>
          </a:p>
          <a:p>
            <a:pPr lvl="0"/>
            <a:r>
              <a:rPr lang="sv-SE" dirty="0" smtClean="0"/>
              <a:t>Ca fyra timmars arbete per dag…</a:t>
            </a:r>
          </a:p>
          <a:p>
            <a:pPr lvl="0"/>
            <a:r>
              <a:rPr lang="sv-SE" dirty="0" smtClean="0"/>
              <a:t> Könsroller, troligtvis mer jämlikt</a:t>
            </a:r>
          </a:p>
          <a:p>
            <a:pPr lvl="0"/>
            <a:r>
              <a:rPr lang="sv-SE" dirty="0" smtClean="0"/>
              <a:t>Kost och hälsa</a:t>
            </a:r>
          </a:p>
          <a:p>
            <a:pPr lvl="0"/>
            <a:r>
              <a:rPr lang="sv-SE" dirty="0" smtClean="0"/>
              <a:t>Materiell kultur saknas, enskilt ägande oviktigt, minimal social differentiering.</a:t>
            </a:r>
          </a:p>
          <a:p>
            <a:pPr lvl="0"/>
            <a:r>
              <a:rPr lang="sv-SE" dirty="0" smtClean="0"/>
              <a:t>Andligt liv, naturmystik</a:t>
            </a:r>
          </a:p>
          <a:p>
            <a:pPr lvl="0"/>
            <a:r>
              <a:rPr lang="sv-SE" dirty="0" smtClean="0"/>
              <a:t>Tideräkning som följer djur och natur</a:t>
            </a:r>
          </a:p>
          <a:p>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Jordbrukets uppkomst</a:t>
            </a:r>
            <a:br>
              <a:rPr lang="sv-SE" dirty="0" smtClean="0"/>
            </a:br>
            <a:endParaRPr lang="sv-SE" dirty="0"/>
          </a:p>
        </p:txBody>
      </p:sp>
      <p:sp>
        <p:nvSpPr>
          <p:cNvPr id="3" name="Platshållare för innehåll 2"/>
          <p:cNvSpPr>
            <a:spLocks noGrp="1"/>
          </p:cNvSpPr>
          <p:nvPr>
            <p:ph idx="1"/>
          </p:nvPr>
        </p:nvSpPr>
        <p:spPr>
          <a:xfrm>
            <a:off x="457200" y="1417638"/>
            <a:ext cx="8229600" cy="4709160"/>
          </a:xfrm>
        </p:spPr>
        <p:txBody>
          <a:bodyPr>
            <a:normAutofit fontScale="92500"/>
          </a:bodyPr>
          <a:lstStyle/>
          <a:p>
            <a:pPr lvl="0"/>
            <a:r>
              <a:rPr lang="sv-SE" dirty="0" smtClean="0"/>
              <a:t>10000-8000 </a:t>
            </a:r>
            <a:r>
              <a:rPr lang="sv-SE" dirty="0" err="1" smtClean="0"/>
              <a:t>fkr</a:t>
            </a:r>
            <a:r>
              <a:rPr lang="sv-SE" dirty="0" smtClean="0"/>
              <a:t> klimatförändring</a:t>
            </a:r>
          </a:p>
          <a:p>
            <a:pPr lvl="0"/>
            <a:r>
              <a:rPr lang="sv-SE" dirty="0" smtClean="0"/>
              <a:t>Livsmedelsproducerande och förrådsekonomi</a:t>
            </a:r>
          </a:p>
          <a:p>
            <a:pPr lvl="0"/>
            <a:r>
              <a:rPr lang="sv-SE" dirty="0" smtClean="0"/>
              <a:t>Bofast tillvaro, byar växer fram</a:t>
            </a:r>
          </a:p>
          <a:p>
            <a:pPr lvl="0"/>
            <a:r>
              <a:rPr lang="sv-SE" dirty="0" smtClean="0"/>
              <a:t>Folkmängden, kraftig ökning, varför?</a:t>
            </a:r>
          </a:p>
          <a:p>
            <a:pPr lvl="0"/>
            <a:r>
              <a:rPr lang="sv-SE" dirty="0" smtClean="0"/>
              <a:t>Näringsförhållanden, försämras.</a:t>
            </a:r>
          </a:p>
          <a:p>
            <a:pPr lvl="0"/>
            <a:r>
              <a:rPr lang="sv-SE" dirty="0" smtClean="0"/>
              <a:t>Sjukdom och hälsa, </a:t>
            </a:r>
            <a:r>
              <a:rPr lang="sv-SE" dirty="0" err="1" smtClean="0"/>
              <a:t>epidemier…varför</a:t>
            </a:r>
            <a:r>
              <a:rPr lang="sv-SE" dirty="0" smtClean="0"/>
              <a:t>?</a:t>
            </a:r>
          </a:p>
          <a:p>
            <a:pPr lvl="0"/>
            <a:r>
              <a:rPr lang="sv-SE" dirty="0" smtClean="0"/>
              <a:t>Krig, enskilt ägande</a:t>
            </a:r>
          </a:p>
          <a:p>
            <a:pPr lvl="0"/>
            <a:r>
              <a:rPr lang="sv-SE" dirty="0" smtClean="0"/>
              <a:t>Uppfinningar (plogen, krukmakarkonsten, brons3000fkr blandning mellan koppar och tenn)</a:t>
            </a:r>
          </a:p>
          <a:p>
            <a:pPr lvl="0"/>
            <a:r>
              <a:rPr lang="sv-SE" smtClean="0"/>
              <a:t>Könsroller förändras</a:t>
            </a:r>
            <a:endParaRPr lang="sv-SE" dirty="0" smtClean="0"/>
          </a:p>
          <a:p>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Gemensamma provfrågan!</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smtClean="0"/>
              <a:t>Det </a:t>
            </a:r>
            <a:r>
              <a:rPr lang="sv-SE" dirty="0"/>
              <a:t>förhållandet att människor lärt sig att bruka jorden skedde under neolitisk tid. Det brukar kallas för den neolitiska revolutionen. Varför skedde den, och vilka följder fick denna revolution för mänskligheten och naturen? Kom ihåg att för de högre betygskraven krävs att du refererar till olika källor i dina svar, detta innebär att du är välgrundad och nyanserad.</a:t>
            </a:r>
          </a:p>
          <a:p>
            <a:pPr marL="651510" lvl="0" indent="-514350">
              <a:buFont typeface="+mj-lt"/>
              <a:buAutoNum type="arabicPeriod"/>
            </a:pPr>
            <a:r>
              <a:rPr lang="sv-SE" dirty="0"/>
              <a:t>Vilka bakomliggande förklaringar finns det för den neolitiska revolutionen?</a:t>
            </a:r>
          </a:p>
          <a:p>
            <a:pPr marL="651510" lvl="0" indent="-514350">
              <a:buFont typeface="+mj-lt"/>
              <a:buAutoNum type="arabicPeriod"/>
            </a:pPr>
            <a:r>
              <a:rPr lang="sv-SE" dirty="0"/>
              <a:t>Redogör för </a:t>
            </a:r>
            <a:r>
              <a:rPr lang="sv-SE" dirty="0" err="1"/>
              <a:t>för</a:t>
            </a:r>
            <a:r>
              <a:rPr lang="sv-SE" dirty="0"/>
              <a:t>- och nackdelar med jägar och samlarsamhället, respektive jordbrukarsamhället.</a:t>
            </a:r>
          </a:p>
          <a:p>
            <a:pPr marL="651510" lvl="0" indent="-514350">
              <a:buFont typeface="+mj-lt"/>
              <a:buAutoNum type="arabicPeriod"/>
            </a:pPr>
            <a:r>
              <a:rPr lang="sv-SE" dirty="0"/>
              <a:t>Kan några av dagens globala problem härröras till den neolitiska revolutionen? (tänk klimat-, krig-, svält, u-länder/i-länder, samhällsklasser, könsskillnader, </a:t>
            </a:r>
            <a:r>
              <a:rPr lang="sv-SE"/>
              <a:t>religionsmotsättningar</a:t>
            </a:r>
            <a:r>
              <a:rPr lang="sv-SE" smtClean="0"/>
              <a:t>)</a:t>
            </a:r>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Perspektiv</a:t>
            </a:r>
            <a:endParaRPr lang="sv-SE" dirty="0"/>
          </a:p>
        </p:txBody>
      </p:sp>
      <p:sp>
        <p:nvSpPr>
          <p:cNvPr id="3" name="Platshållare för innehåll 2"/>
          <p:cNvSpPr>
            <a:spLocks noGrp="1"/>
          </p:cNvSpPr>
          <p:nvPr>
            <p:ph idx="1"/>
          </p:nvPr>
        </p:nvSpPr>
        <p:spPr/>
        <p:txBody>
          <a:bodyPr>
            <a:normAutofit fontScale="92500"/>
          </a:bodyPr>
          <a:lstStyle/>
          <a:p>
            <a:pPr lvl="0"/>
            <a:r>
              <a:rPr lang="sv-SE" dirty="0" smtClean="0"/>
              <a:t>Människans tid på jorden:</a:t>
            </a:r>
          </a:p>
          <a:p>
            <a:pPr lvl="0"/>
            <a:r>
              <a:rPr lang="sv-SE" dirty="0" smtClean="0"/>
              <a:t>1 år = 5 miljarder år</a:t>
            </a:r>
          </a:p>
          <a:p>
            <a:pPr lvl="0"/>
            <a:r>
              <a:rPr lang="sv-SE" dirty="0" smtClean="0"/>
              <a:t>1 månad = 400 miljoner år</a:t>
            </a:r>
          </a:p>
          <a:p>
            <a:pPr lvl="0"/>
            <a:r>
              <a:rPr lang="sv-SE" dirty="0" smtClean="0"/>
              <a:t>I slutet av juli, encelligt liv i vatten</a:t>
            </a:r>
          </a:p>
          <a:p>
            <a:pPr lvl="0"/>
            <a:r>
              <a:rPr lang="sv-SE" dirty="0" smtClean="0"/>
              <a:t>Slutet av november, fiskar</a:t>
            </a:r>
          </a:p>
          <a:p>
            <a:pPr lvl="0"/>
            <a:r>
              <a:rPr lang="sv-SE" dirty="0" smtClean="0"/>
              <a:t>Början av december, landlevande ryggradsdjur</a:t>
            </a:r>
          </a:p>
          <a:p>
            <a:pPr lvl="0"/>
            <a:r>
              <a:rPr lang="sv-SE" dirty="0" smtClean="0"/>
              <a:t>Morgonen den 31 december (nyår), människoliknande varelser (2-10 milj.)</a:t>
            </a:r>
          </a:p>
          <a:p>
            <a:pPr lvl="0"/>
            <a:r>
              <a:rPr lang="sv-SE" dirty="0" smtClean="0"/>
              <a:t>23.55 människor i djurhudar</a:t>
            </a:r>
          </a:p>
          <a:p>
            <a:pPr lvl="0"/>
            <a:r>
              <a:rPr lang="sv-SE" dirty="0" smtClean="0"/>
              <a:t>23.59.45 Buddha, antiken med Sokrates och Platon. </a:t>
            </a:r>
          </a:p>
          <a:p>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Forntiden, längesedan?</a:t>
            </a:r>
            <a:endParaRPr lang="sv-SE" dirty="0"/>
          </a:p>
        </p:txBody>
      </p:sp>
      <p:sp>
        <p:nvSpPr>
          <p:cNvPr id="3" name="Platshållare för innehåll 2"/>
          <p:cNvSpPr>
            <a:spLocks noGrp="1"/>
          </p:cNvSpPr>
          <p:nvPr>
            <p:ph idx="1"/>
          </p:nvPr>
        </p:nvSpPr>
        <p:spPr/>
        <p:txBody>
          <a:bodyPr/>
          <a:lstStyle/>
          <a:p>
            <a:r>
              <a:rPr lang="sv-SE" dirty="0" smtClean="0"/>
              <a:t>Ca 66 generationer eller 22st 3-generationsled sedan år 1evt.</a:t>
            </a:r>
          </a:p>
          <a:p>
            <a:r>
              <a:rPr lang="sv-SE" dirty="0" smtClean="0"/>
              <a:t>Ca 350 generationer eller 117st 3-generationsled sedan istidens slut.</a:t>
            </a:r>
          </a:p>
          <a:p>
            <a:r>
              <a:rPr lang="sv-SE" dirty="0" smtClean="0"/>
              <a:t>Inte så avlägset som vi tror!</a:t>
            </a:r>
          </a:p>
          <a:p>
            <a:r>
              <a:rPr lang="sv-SE" dirty="0" smtClean="0"/>
              <a:t>Ca 1000 generationer eller 333st 3-generationsled sedan neanderthalmänniskan levde parallellt med den moderna människan. (30 000 år sedan) </a:t>
            </a:r>
          </a:p>
          <a:p>
            <a:endParaRPr lang="sv-SE" dirty="0"/>
          </a:p>
        </p:txBody>
      </p:sp>
    </p:spTree>
    <p:extLst>
      <p:ext uri="{BB962C8B-B14F-4D97-AF65-F5344CB8AC3E}">
        <p14:creationId xmlns:p14="http://schemas.microsoft.com/office/powerpoint/2010/main" val="5637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Människan i forntid och nutid</a:t>
            </a:r>
            <a:endParaRPr lang="sv-SE" dirty="0"/>
          </a:p>
        </p:txBody>
      </p:sp>
      <p:sp>
        <p:nvSpPr>
          <p:cNvPr id="3" name="Platshållare för innehåll 2"/>
          <p:cNvSpPr>
            <a:spLocks noGrp="1"/>
          </p:cNvSpPr>
          <p:nvPr>
            <p:ph idx="1"/>
          </p:nvPr>
        </p:nvSpPr>
        <p:spPr/>
        <p:txBody>
          <a:bodyPr/>
          <a:lstStyle/>
          <a:p>
            <a:r>
              <a:rPr lang="sv-SE" dirty="0" smtClean="0"/>
              <a:t>För 35-40000 år sedan var homo sapiens </a:t>
            </a:r>
            <a:r>
              <a:rPr lang="sv-SE" dirty="0" err="1" smtClean="0"/>
              <a:t>sapiens</a:t>
            </a:r>
            <a:r>
              <a:rPr lang="sv-SE" dirty="0" smtClean="0"/>
              <a:t> fullt färdigutvecklad! Samma biologiska utrustning som nutida människan.</a:t>
            </a:r>
          </a:p>
          <a:p>
            <a:r>
              <a:rPr lang="sv-SE" dirty="0" smtClean="0"/>
              <a:t>Vi är biologiskt programmerade för en helt annan tillvaro än den vi nu lever i. Vårt högteknologiska samhälle är endast ett ögonblick i mänsklighetens historia.</a:t>
            </a:r>
          </a:p>
          <a:p>
            <a:r>
              <a:rPr lang="sv-SE" dirty="0" smtClean="0"/>
              <a:t>I 99,9% av mänsklighetens historia har vi levt som jägare, fiskare och samlare. </a:t>
            </a:r>
            <a:endParaRPr lang="sv-SE" dirty="0"/>
          </a:p>
        </p:txBody>
      </p:sp>
    </p:spTree>
    <p:extLst>
      <p:ext uri="{BB962C8B-B14F-4D97-AF65-F5344CB8AC3E}">
        <p14:creationId xmlns:p14="http://schemas.microsoft.com/office/powerpoint/2010/main" val="355866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Hur vet vi något om forntiden?</a:t>
            </a:r>
            <a:endParaRPr lang="sv-SE" dirty="0"/>
          </a:p>
        </p:txBody>
      </p:sp>
      <p:sp>
        <p:nvSpPr>
          <p:cNvPr id="3" name="Platshållare för innehåll 2"/>
          <p:cNvSpPr>
            <a:spLocks noGrp="1"/>
          </p:cNvSpPr>
          <p:nvPr>
            <p:ph idx="1"/>
          </p:nvPr>
        </p:nvSpPr>
        <p:spPr/>
        <p:txBody>
          <a:bodyPr/>
          <a:lstStyle/>
          <a:p>
            <a:r>
              <a:rPr lang="sv-SE" dirty="0" smtClean="0"/>
              <a:t>Arkeologiskt källmaterial såsom redskap, vapen, diverse föremål, bosättningar, skelett </a:t>
            </a:r>
            <a:r>
              <a:rPr lang="sv-SE" dirty="0" err="1" smtClean="0"/>
              <a:t>etc</a:t>
            </a:r>
            <a:endParaRPr lang="sv-SE" dirty="0" smtClean="0"/>
          </a:p>
          <a:p>
            <a:r>
              <a:rPr lang="sv-SE" dirty="0" smtClean="0"/>
              <a:t>Naturhistoriskt källmaterial såsom matvanor, miljö, klimat </a:t>
            </a:r>
            <a:r>
              <a:rPr lang="sv-SE" dirty="0" err="1" smtClean="0"/>
              <a:t>etc</a:t>
            </a:r>
            <a:endParaRPr lang="sv-SE" dirty="0" smtClean="0"/>
          </a:p>
          <a:p>
            <a:r>
              <a:rPr lang="sv-SE" dirty="0" smtClean="0"/>
              <a:t>Detta tolkas och bearbetas och jämförs med kulturer som än idag lever som jägare och samlare. Utifrån detta kan sedan slutsatser dras om hur livet kan ha varit för forntidens människor.</a:t>
            </a:r>
            <a:endParaRPr lang="sv-SE" dirty="0"/>
          </a:p>
        </p:txBody>
      </p:sp>
    </p:spTree>
    <p:extLst>
      <p:ext uri="{BB962C8B-B14F-4D97-AF65-F5344CB8AC3E}">
        <p14:creationId xmlns:p14="http://schemas.microsoft.com/office/powerpoint/2010/main" val="222424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Människosläktets utveckling</a:t>
            </a:r>
            <a:endParaRPr lang="sv-SE" dirty="0"/>
          </a:p>
        </p:txBody>
      </p:sp>
      <p:pic>
        <p:nvPicPr>
          <p:cNvPr id="4" name="Platshållare för innehåll 3" descr="Skallar.jpg"/>
          <p:cNvPicPr>
            <a:picLocks noGrp="1" noChangeAspect="1"/>
          </p:cNvPicPr>
          <p:nvPr>
            <p:ph idx="1"/>
          </p:nvPr>
        </p:nvPicPr>
        <p:blipFill>
          <a:blip r:embed="rId2"/>
          <a:srcRect l="-3829" r="-3829"/>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Australopithecus</a:t>
            </a:r>
            <a:r>
              <a:rPr lang="sv-SE" dirty="0" smtClean="0"/>
              <a:t> </a:t>
            </a:r>
            <a:endParaRPr lang="sv-SE" dirty="0"/>
          </a:p>
        </p:txBody>
      </p:sp>
      <p:sp>
        <p:nvSpPr>
          <p:cNvPr id="3" name="Platshållare för innehåll 2"/>
          <p:cNvSpPr>
            <a:spLocks noGrp="1"/>
          </p:cNvSpPr>
          <p:nvPr>
            <p:ph idx="1"/>
          </p:nvPr>
        </p:nvSpPr>
        <p:spPr/>
        <p:txBody>
          <a:bodyPr/>
          <a:lstStyle/>
          <a:p>
            <a:r>
              <a:rPr lang="sv-SE" dirty="0" smtClean="0"/>
              <a:t>3-4 miljoner år sedan </a:t>
            </a:r>
          </a:p>
          <a:p>
            <a:r>
              <a:rPr lang="sv-SE" dirty="0" smtClean="0"/>
              <a:t>Lucy</a:t>
            </a:r>
          </a:p>
          <a:p>
            <a:r>
              <a:rPr lang="sv-SE" dirty="0" smtClean="0"/>
              <a:t>Fotavtryck i stelnad lera</a:t>
            </a:r>
          </a:p>
          <a:p>
            <a:r>
              <a:rPr lang="sv-SE" dirty="0" smtClean="0"/>
              <a:t>Afrika</a:t>
            </a:r>
          </a:p>
          <a:p>
            <a:r>
              <a:rPr lang="sv-SE" dirty="0" smtClean="0"/>
              <a:t>Gå på två </a:t>
            </a:r>
            <a:r>
              <a:rPr lang="sv-SE" dirty="0" err="1" smtClean="0"/>
              <a:t>ben…varför</a:t>
            </a:r>
            <a:r>
              <a:rPr lang="sv-SE" dirty="0" smtClean="0"/>
              <a:t>?</a:t>
            </a:r>
            <a:endParaRPr lang="sv-SE" dirty="0"/>
          </a:p>
        </p:txBody>
      </p:sp>
      <p:pic>
        <p:nvPicPr>
          <p:cNvPr id="4" name="Bildobjekt 3" descr="Lucy.jpg"/>
          <p:cNvPicPr>
            <a:picLocks noChangeAspect="1"/>
          </p:cNvPicPr>
          <p:nvPr/>
        </p:nvPicPr>
        <p:blipFill>
          <a:blip r:embed="rId2"/>
          <a:stretch>
            <a:fillRect/>
          </a:stretch>
        </p:blipFill>
        <p:spPr>
          <a:xfrm>
            <a:off x="5554104" y="1600200"/>
            <a:ext cx="2887106" cy="43670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Homo </a:t>
            </a:r>
            <a:r>
              <a:rPr lang="sv-SE" dirty="0" err="1" smtClean="0"/>
              <a:t>habilis</a:t>
            </a:r>
            <a:r>
              <a:rPr lang="sv-SE" dirty="0" smtClean="0"/>
              <a:t> </a:t>
            </a:r>
            <a:endParaRPr lang="sv-SE" dirty="0"/>
          </a:p>
        </p:txBody>
      </p:sp>
      <p:sp>
        <p:nvSpPr>
          <p:cNvPr id="3" name="Platshållare för innehåll 2"/>
          <p:cNvSpPr>
            <a:spLocks noGrp="1"/>
          </p:cNvSpPr>
          <p:nvPr>
            <p:ph idx="1"/>
          </p:nvPr>
        </p:nvSpPr>
        <p:spPr/>
        <p:txBody>
          <a:bodyPr/>
          <a:lstStyle/>
          <a:p>
            <a:r>
              <a:rPr lang="sv-SE" dirty="0" smtClean="0"/>
              <a:t>Den händiga människan</a:t>
            </a:r>
          </a:p>
          <a:p>
            <a:r>
              <a:rPr lang="sv-SE" dirty="0" smtClean="0"/>
              <a:t>2 miljoner år sedan </a:t>
            </a:r>
          </a:p>
          <a:p>
            <a:r>
              <a:rPr lang="sv-SE" dirty="0" smtClean="0"/>
              <a:t>Stenskärvor </a:t>
            </a:r>
          </a:p>
          <a:p>
            <a:endParaRPr lang="sv-SE" dirty="0"/>
          </a:p>
        </p:txBody>
      </p:sp>
      <p:pic>
        <p:nvPicPr>
          <p:cNvPr id="4" name="Bildobjekt 3" descr="homohabilis.jpg"/>
          <p:cNvPicPr>
            <a:picLocks noChangeAspect="1"/>
          </p:cNvPicPr>
          <p:nvPr/>
        </p:nvPicPr>
        <p:blipFill>
          <a:blip r:embed="rId2"/>
          <a:stretch>
            <a:fillRect/>
          </a:stretch>
        </p:blipFill>
        <p:spPr>
          <a:xfrm>
            <a:off x="3698698" y="2998336"/>
            <a:ext cx="40640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etsigt">
  <a:themeElements>
    <a:clrScheme name="Spetsig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petsigt">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petsigt">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Spetsigt.thmx</Template>
  <TotalTime>1690</TotalTime>
  <Words>744</Words>
  <Application>Microsoft Macintosh PowerPoint</Application>
  <PresentationFormat>Bildspel på skärmen (4:3)</PresentationFormat>
  <Paragraphs>105</Paragraphs>
  <Slides>16</Slides>
  <Notes>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Book Antiqua</vt:lpstr>
      <vt:lpstr>Calibri</vt:lpstr>
      <vt:lpstr>Lucida Sans</vt:lpstr>
      <vt:lpstr>Wingdings</vt:lpstr>
      <vt:lpstr>Wingdings 2</vt:lpstr>
      <vt:lpstr>Wingdings 3</vt:lpstr>
      <vt:lpstr>Spetsigt</vt:lpstr>
      <vt:lpstr>FORNTIDEN</vt:lpstr>
      <vt:lpstr>Gemensamma provfrågan!</vt:lpstr>
      <vt:lpstr>Perspektiv</vt:lpstr>
      <vt:lpstr>Forntiden, längesedan?</vt:lpstr>
      <vt:lpstr>Människan i forntid och nutid</vt:lpstr>
      <vt:lpstr>Hur vet vi något om forntiden?</vt:lpstr>
      <vt:lpstr>Människosläktets utveckling</vt:lpstr>
      <vt:lpstr>Australopithecus </vt:lpstr>
      <vt:lpstr>Homo habilis </vt:lpstr>
      <vt:lpstr>Homo erectus </vt:lpstr>
      <vt:lpstr>Homo sapiens neanderthalensis </vt:lpstr>
      <vt:lpstr>Homo sapiens sapiens </vt:lpstr>
      <vt:lpstr>Människans spridning från Afrika</vt:lpstr>
      <vt:lpstr>Uppfinningar</vt:lpstr>
      <vt:lpstr>Jägarsamhället </vt:lpstr>
      <vt:lpstr>Jordbrukets uppkomst </vt:lpstr>
    </vt:vector>
  </TitlesOfParts>
  <Company>Sigtuna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FORNTIDEN</dc:title>
  <dc:creator>Elev</dc:creator>
  <cp:lastModifiedBy>Jonas Ekervärn</cp:lastModifiedBy>
  <cp:revision>18</cp:revision>
  <dcterms:created xsi:type="dcterms:W3CDTF">2012-09-02T18:50:59Z</dcterms:created>
  <dcterms:modified xsi:type="dcterms:W3CDTF">2015-08-25T07:48:44Z</dcterms:modified>
</cp:coreProperties>
</file>