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8" r:id="rId5"/>
    <p:sldId id="259" r:id="rId6"/>
    <p:sldId id="257" r:id="rId7"/>
    <p:sldId id="260" r:id="rId8"/>
    <p:sldId id="261" r:id="rId9"/>
    <p:sldId id="263" r:id="rId10"/>
    <p:sldId id="264" r:id="rId11"/>
    <p:sldId id="265" r:id="rId12"/>
    <p:sldId id="280" r:id="rId13"/>
    <p:sldId id="281" r:id="rId14"/>
    <p:sldId id="284" r:id="rId15"/>
    <p:sldId id="268" r:id="rId16"/>
    <p:sldId id="282" r:id="rId17"/>
    <p:sldId id="273" r:id="rId18"/>
    <p:sldId id="269" r:id="rId19"/>
    <p:sldId id="276" r:id="rId20"/>
    <p:sldId id="277" r:id="rId21"/>
    <p:sldId id="278" r:id="rId22"/>
    <p:sldId id="279" r:id="rId23"/>
    <p:sldId id="274" r:id="rId24"/>
    <p:sldId id="275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04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C281-7D65-41A0-8ECF-5F969F0CE0D3}" type="datetimeFigureOut">
              <a:rPr lang="sv-SE" smtClean="0"/>
              <a:pPr/>
              <a:t>16-10-03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EBD96C-1EAC-4B0C-90F8-90E8FAF933FA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C281-7D65-41A0-8ECF-5F969F0CE0D3}" type="datetimeFigureOut">
              <a:rPr lang="sv-SE" smtClean="0"/>
              <a:pPr/>
              <a:t>16-10-03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D96C-1EAC-4B0C-90F8-90E8FAF933FA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BEBD96C-1EAC-4B0C-90F8-90E8FAF933FA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C281-7D65-41A0-8ECF-5F969F0CE0D3}" type="datetimeFigureOut">
              <a:rPr lang="sv-SE" smtClean="0"/>
              <a:pPr/>
              <a:t>16-10-03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C281-7D65-41A0-8ECF-5F969F0CE0D3}" type="datetimeFigureOut">
              <a:rPr lang="sv-SE" smtClean="0"/>
              <a:pPr/>
              <a:t>16-10-03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BEBD96C-1EAC-4B0C-90F8-90E8FAF933FA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C281-7D65-41A0-8ECF-5F969F0CE0D3}" type="datetimeFigureOut">
              <a:rPr lang="sv-SE" smtClean="0"/>
              <a:pPr/>
              <a:t>16-10-03</a:t>
            </a:fld>
            <a:endParaRPr lang="sv-SE"/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EBD96C-1EAC-4B0C-90F8-90E8FAF933FA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29CC281-7D65-41A0-8ECF-5F969F0CE0D3}" type="datetimeFigureOut">
              <a:rPr lang="sv-SE" smtClean="0"/>
              <a:pPr/>
              <a:t>16-10-03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D96C-1EAC-4B0C-90F8-90E8FAF933FA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latshållare för innehåll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innehåll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C281-7D65-41A0-8ECF-5F969F0CE0D3}" type="datetimeFigureOut">
              <a:rPr lang="sv-SE" smtClean="0"/>
              <a:pPr/>
              <a:t>16-10-03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Platshållare för innehåll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6" name="Platshållare för innehåll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5" name="Ellips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BEBD96C-1EAC-4B0C-90F8-90E8FAF933FA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23" name="Rubri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C281-7D65-41A0-8ECF-5F969F0CE0D3}" type="datetimeFigureOut">
              <a:rPr lang="sv-SE" smtClean="0"/>
              <a:pPr/>
              <a:t>16-10-03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BEBD96C-1EAC-4B0C-90F8-90E8FAF933FA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C281-7D65-41A0-8ECF-5F969F0CE0D3}" type="datetimeFigureOut">
              <a:rPr lang="sv-SE" smtClean="0"/>
              <a:pPr/>
              <a:t>16-10-03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EBD96C-1EAC-4B0C-90F8-90E8FAF933FA}" type="slidenum">
              <a:rPr lang="sv-SE" smtClean="0"/>
              <a:pPr/>
              <a:t>‹Nr.›</a:t>
            </a:fld>
            <a:endParaRPr lang="sv-S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latshållare för innehåll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0" name="Ellips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EBD96C-1EAC-4B0C-90F8-90E8FAF933FA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C281-7D65-41A0-8ECF-5F969F0CE0D3}" type="datetimeFigureOut">
              <a:rPr lang="sv-SE" smtClean="0"/>
              <a:pPr/>
              <a:t>16-10-03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BEBD96C-1EAC-4B0C-90F8-90E8FAF933FA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29CC281-7D65-41A0-8ECF-5F969F0CE0D3}" type="datetimeFigureOut">
              <a:rPr lang="sv-SE" smtClean="0"/>
              <a:pPr/>
              <a:t>16-10-03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29CC281-7D65-41A0-8ECF-5F969F0CE0D3}" type="datetimeFigureOut">
              <a:rPr lang="sv-SE" smtClean="0"/>
              <a:pPr/>
              <a:t>16-10-03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EBD96C-1EAC-4B0C-90F8-90E8FAF933FA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79848"/>
          </a:xfrm>
        </p:spPr>
        <p:txBody>
          <a:bodyPr>
            <a:normAutofit/>
          </a:bodyPr>
          <a:lstStyle/>
          <a:p>
            <a:r>
              <a:rPr lang="sv-SE" sz="4800" dirty="0" smtClean="0"/>
              <a:t>Renässansen (ca1500-1700)</a:t>
            </a:r>
            <a:br>
              <a:rPr lang="sv-SE" sz="4800" dirty="0" smtClean="0"/>
            </a:br>
            <a:r>
              <a:rPr lang="sv-SE" sz="4000" i="1" dirty="0" smtClean="0"/>
              <a:t>Nya tider – nya världar</a:t>
            </a:r>
            <a:endParaRPr lang="sv-SE" sz="4000" i="1" dirty="0"/>
          </a:p>
        </p:txBody>
      </p:sp>
      <p:pic>
        <p:nvPicPr>
          <p:cNvPr id="4" name="Bildobjekt 3" descr="300px-God2-Sistine_Chap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5" y="3143248"/>
            <a:ext cx="4733444" cy="2500330"/>
          </a:xfrm>
          <a:prstGeom prst="rect">
            <a:avLst/>
          </a:prstGeom>
        </p:spPr>
      </p:pic>
      <p:pic>
        <p:nvPicPr>
          <p:cNvPr id="5" name="Bildobjekt 4" descr="leonar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143248"/>
            <a:ext cx="1928826" cy="26023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Följder av upptäcktsresorna för Europa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Nya livs- och njutningsmedel; potatis, majs, kakao, socker, rom och tobak</a:t>
            </a:r>
          </a:p>
          <a:p>
            <a:r>
              <a:rPr lang="sv-SE" dirty="0" smtClean="0"/>
              <a:t>Ekonomiskt; ett ökat inflöde av guld och silver</a:t>
            </a:r>
          </a:p>
          <a:p>
            <a:r>
              <a:rPr lang="sv-SE" dirty="0" smtClean="0"/>
              <a:t>Ökad handel -&gt; </a:t>
            </a:r>
            <a:r>
              <a:rPr lang="sv-SE" sz="2400" i="1" dirty="0" smtClean="0"/>
              <a:t>Triangelhandeln mellan Sydamerika, Europa, Afrika</a:t>
            </a:r>
            <a:endParaRPr lang="sv-SE" sz="2400" i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3939250"/>
            <a:ext cx="2996310" cy="218131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98370"/>
            <a:ext cx="3577580" cy="252219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Vetenskapliga upptäckter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062336" cy="4572000"/>
          </a:xfrm>
        </p:spPr>
        <p:txBody>
          <a:bodyPr/>
          <a:lstStyle/>
          <a:p>
            <a:r>
              <a:rPr lang="sv-SE" dirty="0" smtClean="0"/>
              <a:t>Copernicus (1473-1543) Matematisk teori om heliocentrisk världsbild</a:t>
            </a:r>
          </a:p>
          <a:p>
            <a:r>
              <a:rPr lang="sv-SE" dirty="0" smtClean="0"/>
              <a:t>Galileo Galilei (1564-1642) Bekräftade C:s teori genom observationer</a:t>
            </a:r>
          </a:p>
          <a:p>
            <a:r>
              <a:rPr lang="sv-SE" dirty="0" smtClean="0"/>
              <a:t>Newton (1642-1727) Gravitationen, förklarar världen!</a:t>
            </a:r>
            <a:endParaRPr lang="sv-SE" dirty="0"/>
          </a:p>
        </p:txBody>
      </p:sp>
      <p:pic>
        <p:nvPicPr>
          <p:cNvPr id="4" name="Bildobjekt 3" descr="copernicus universu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700808"/>
            <a:ext cx="1944216" cy="1944216"/>
          </a:xfrm>
          <a:prstGeom prst="rect">
            <a:avLst/>
          </a:prstGeom>
        </p:spPr>
      </p:pic>
      <p:pic>
        <p:nvPicPr>
          <p:cNvPr id="5" name="Bildobjekt 4" descr="new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365104"/>
            <a:ext cx="2728961" cy="1928825"/>
          </a:xfrm>
          <a:prstGeom prst="rect">
            <a:avLst/>
          </a:prstGeom>
        </p:spPr>
      </p:pic>
      <p:pic>
        <p:nvPicPr>
          <p:cNvPr id="6" name="Bildobjekt 5" descr="galile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492896"/>
            <a:ext cx="1760971" cy="23574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Människan vågar utmana och omvärdera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Naturvetenskapen</a:t>
            </a:r>
          </a:p>
          <a:p>
            <a:pPr>
              <a:buFontTx/>
              <a:buChar char="-"/>
            </a:pPr>
            <a:r>
              <a:rPr lang="sv-SE" sz="2000" dirty="0" smtClean="0"/>
              <a:t>Hur var det tidigare och varför? Aristoteles med flera lärda menade att jorden var i centrum (geocentrisk världsbild). Detta passade kyrkan då allt är i balans under Gudomlig plan. Människan som skapelsens krona skall självklart befinna sig i centrum av universum.</a:t>
            </a:r>
          </a:p>
          <a:p>
            <a:pPr>
              <a:buFontTx/>
              <a:buChar char="-"/>
            </a:pPr>
            <a:r>
              <a:rPr lang="sv-SE" sz="2000" dirty="0" smtClean="0"/>
              <a:t>Polske astronomen Copernicus publicerade de chockerande uppgifterna att solen var i centrum (heliocentrisk) år 1543. En svindlande tanke!!!</a:t>
            </a:r>
          </a:p>
          <a:p>
            <a:pPr>
              <a:buFontTx/>
              <a:buChar char="-"/>
            </a:pPr>
            <a:r>
              <a:rPr lang="sv-SE" sz="2000" dirty="0" smtClean="0"/>
              <a:t>Vetenskapsmännen börjar experimentera och observera, förnuft istället för auktoriteter.</a:t>
            </a:r>
          </a:p>
        </p:txBody>
      </p:sp>
    </p:spTree>
    <p:extLst>
      <p:ext uri="{BB962C8B-B14F-4D97-AF65-F5344CB8AC3E}">
        <p14:creationId xmlns:p14="http://schemas.microsoft.com/office/powerpoint/2010/main" val="26848629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Några vetenskapsmän – inte lita på bibeln och tidigare </a:t>
            </a:r>
            <a:r>
              <a:rPr lang="sv-SE" dirty="0" err="1" smtClean="0"/>
              <a:t>teorier…TESTA</a:t>
            </a:r>
            <a:r>
              <a:rPr lang="sv-SE" dirty="0" smtClean="0"/>
              <a:t>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sz="2800" b="1" dirty="0" smtClean="0"/>
              <a:t>Brahe</a:t>
            </a:r>
            <a:r>
              <a:rPr lang="sv-SE" sz="2800" dirty="0" smtClean="0"/>
              <a:t> – </a:t>
            </a:r>
            <a:r>
              <a:rPr lang="sv-SE" sz="2800" i="1" dirty="0" smtClean="0"/>
              <a:t>himlasfären inte evig som </a:t>
            </a:r>
            <a:r>
              <a:rPr lang="sv-SE" sz="2800" i="1" dirty="0"/>
              <a:t>A</a:t>
            </a:r>
            <a:r>
              <a:rPr lang="sv-SE" sz="2800" i="1" dirty="0" smtClean="0"/>
              <a:t>ristoteles och kyrkan påstod</a:t>
            </a:r>
          </a:p>
          <a:p>
            <a:r>
              <a:rPr lang="sv-SE" sz="2800" b="1" dirty="0"/>
              <a:t>Kepler</a:t>
            </a:r>
            <a:r>
              <a:rPr lang="sv-SE" sz="2800" dirty="0" smtClean="0"/>
              <a:t> – </a:t>
            </a:r>
            <a:r>
              <a:rPr lang="sv-SE" sz="2800" i="1" dirty="0" smtClean="0"/>
              <a:t>Heliocentrisk världsbild stämmer! </a:t>
            </a:r>
            <a:r>
              <a:rPr lang="sv-SE" sz="2800" i="1" dirty="0" err="1" smtClean="0"/>
              <a:t>Elipsformade</a:t>
            </a:r>
            <a:r>
              <a:rPr lang="sv-SE" sz="2800" i="1" dirty="0" smtClean="0"/>
              <a:t> banor, snabbare ju närmare solen.</a:t>
            </a:r>
          </a:p>
          <a:p>
            <a:r>
              <a:rPr lang="sv-SE" sz="2800" b="1" dirty="0"/>
              <a:t>Galileo Galilei </a:t>
            </a:r>
            <a:r>
              <a:rPr lang="sv-SE" sz="2800" dirty="0" smtClean="0"/>
              <a:t>– </a:t>
            </a:r>
            <a:r>
              <a:rPr lang="sv-SE" sz="2800" i="1" dirty="0" smtClean="0"/>
              <a:t>kikaren mot himlen, månen har berg och dalar! Fler stjärnor än man trott! Jupiter har flera månar! Vad menade Gud!?</a:t>
            </a:r>
          </a:p>
          <a:p>
            <a:r>
              <a:rPr lang="sv-SE" sz="2800" b="1" dirty="0"/>
              <a:t>Isaac Newton </a:t>
            </a:r>
            <a:r>
              <a:rPr lang="sv-SE" sz="2800" dirty="0" smtClean="0"/>
              <a:t>– </a:t>
            </a:r>
            <a:r>
              <a:rPr lang="sv-SE" sz="2800" i="1" dirty="0" smtClean="0"/>
              <a:t>Gravitations och rörelselagar, gravitationen och centrifugalkraften. Såg Gud som urmakare…</a:t>
            </a:r>
          </a:p>
          <a:p>
            <a:r>
              <a:rPr lang="sv-SE" sz="2800" dirty="0" smtClean="0"/>
              <a:t>Människor börjar tänka sig ett universum utan urmakare… Om universum fungerar så bra, kan det ha skapat sig själv?!?!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70123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England och den ärorika revolutionen 1689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v-SE" sz="2000" dirty="0" smtClean="0"/>
              <a:t>1500-talet och </a:t>
            </a:r>
            <a:r>
              <a:rPr lang="sv-SE" sz="2000" dirty="0" err="1" smtClean="0"/>
              <a:t>enclosure</a:t>
            </a:r>
            <a:r>
              <a:rPr lang="sv-SE" sz="2000" dirty="0" smtClean="0"/>
              <a:t>-rörelsen </a:t>
            </a:r>
            <a:r>
              <a:rPr lang="sv-SE" sz="2000" dirty="0" smtClean="0">
                <a:sym typeface="Wingdings" pitchFamily="2" charset="2"/>
              </a:rPr>
              <a:t> frigjorde arbetare till textilindustrin  export  handelskompanier  triangelhandeln  ekonomiskt stark borgarklass  ”Den ärorika revolutionen”</a:t>
            </a:r>
          </a:p>
          <a:p>
            <a:r>
              <a:rPr lang="sv-SE" sz="2000" dirty="0" smtClean="0">
                <a:sym typeface="Wingdings" pitchFamily="2" charset="2"/>
              </a:rPr>
              <a:t>Parlamentet med starka ekonomiska grupper avsätter kungen 1689 och ställer krav på den nya tillsatta drottningen att godta nya lagar som kraftigt begränsar kungens/drottningens inflytande..</a:t>
            </a:r>
            <a:endParaRPr lang="sv-SE" sz="2000" dirty="0"/>
          </a:p>
        </p:txBody>
      </p:sp>
      <p:pic>
        <p:nvPicPr>
          <p:cNvPr id="5" name="Platshållare för innehåll 4" descr="Elisabeth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12776"/>
            <a:ext cx="3672408" cy="48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971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Merkantilism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Ett land skulle ha ett stort förråd av pengar och ädla metaller</a:t>
            </a:r>
          </a:p>
          <a:p>
            <a:r>
              <a:rPr lang="sv-SE" dirty="0" smtClean="0"/>
              <a:t>Exportera mer än att importera</a:t>
            </a:r>
          </a:p>
          <a:p>
            <a:r>
              <a:rPr lang="sv-SE" dirty="0" smtClean="0"/>
              <a:t>Protektionism</a:t>
            </a:r>
          </a:p>
          <a:p>
            <a:r>
              <a:rPr lang="sv-SE" dirty="0" smtClean="0"/>
              <a:t>Hålla löner nere, barnarbete från 6 år</a:t>
            </a:r>
          </a:p>
          <a:p>
            <a:r>
              <a:rPr lang="sv-SE" dirty="0" smtClean="0"/>
              <a:t>Kolonier för billiga råvaror</a:t>
            </a:r>
            <a:endParaRPr lang="sv-SE" dirty="0"/>
          </a:p>
        </p:txBody>
      </p:sp>
      <p:pic>
        <p:nvPicPr>
          <p:cNvPr id="4" name="Bildobjekt 3" descr="gold2_jpg_w300h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000504"/>
            <a:ext cx="2086517" cy="21769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Reformationen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Religionen</a:t>
            </a:r>
          </a:p>
          <a:p>
            <a:pPr>
              <a:buFontTx/>
              <a:buChar char="-"/>
            </a:pPr>
            <a:r>
              <a:rPr lang="sv-SE" sz="2000" dirty="0" smtClean="0"/>
              <a:t>Katolska kyrkan kämpade mot de nya vetenskapliga upptäckterna men försvagades av bevisen</a:t>
            </a:r>
          </a:p>
          <a:p>
            <a:pPr>
              <a:buFontTx/>
              <a:buChar char="-"/>
            </a:pPr>
            <a:r>
              <a:rPr lang="sv-SE" sz="2000" dirty="0" smtClean="0"/>
              <a:t>Katolska kyrkans korruption, avlatshandeln, korstågen, boktryckarkonsten, underminerar förtroendet</a:t>
            </a:r>
          </a:p>
          <a:p>
            <a:pPr>
              <a:buFontTx/>
              <a:buChar char="-"/>
            </a:pPr>
            <a:r>
              <a:rPr lang="sv-SE" sz="2000" dirty="0" smtClean="0"/>
              <a:t>1517 Martin Luther och de 95 teserna på slottskyrkans port i Wittenberg</a:t>
            </a:r>
          </a:p>
          <a:p>
            <a:pPr>
              <a:buFontTx/>
              <a:buChar char="-"/>
            </a:pPr>
            <a:r>
              <a:rPr lang="sv-SE" sz="2000" dirty="0" smtClean="0"/>
              <a:t>Frälsning genom tron och bibeln allena, människan och Gud i förbindelse med varandra utan mellanhänder</a:t>
            </a:r>
          </a:p>
          <a:p>
            <a:pPr>
              <a:buFontTx/>
              <a:buChar char="-"/>
            </a:pPr>
            <a:r>
              <a:rPr lang="sv-SE" sz="2000" dirty="0" smtClean="0"/>
              <a:t>ML bannlyst 1520, Furstarna beskyddar Luther, varför?</a:t>
            </a:r>
          </a:p>
          <a:p>
            <a:pPr>
              <a:buFontTx/>
              <a:buChar char="-"/>
            </a:pPr>
            <a:r>
              <a:rPr lang="sv-SE" sz="2000" dirty="0" smtClean="0"/>
              <a:t>Katolska motreformationen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9118697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Reformationens följder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Luthers tankar spreds fort, tack vare boktryckarkonsten</a:t>
            </a:r>
          </a:p>
          <a:p>
            <a:r>
              <a:rPr lang="sv-SE" dirty="0" smtClean="0"/>
              <a:t>Bidrog till bondeuppror i Tyskland</a:t>
            </a:r>
          </a:p>
          <a:p>
            <a:r>
              <a:rPr lang="sv-SE" dirty="0" smtClean="0"/>
              <a:t>Tyska småfurstar bröt med Karl V och katolska kyrkan</a:t>
            </a:r>
          </a:p>
          <a:p>
            <a:r>
              <a:rPr lang="sv-SE" dirty="0" smtClean="0"/>
              <a:t>Religionsfreden 1555, innebar att reformationen spred sig till andra länder</a:t>
            </a:r>
          </a:p>
          <a:p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pic>
        <p:nvPicPr>
          <p:cNvPr id="4" name="Bildobjekt 3" descr="martin_lu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574659"/>
            <a:ext cx="3096344" cy="45284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Samhällsförändingar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Gamla klasserna mellan adel, präster, borgare och bönder börjar luckras upp</a:t>
            </a:r>
          </a:p>
          <a:p>
            <a:r>
              <a:rPr lang="sv-SE" dirty="0" smtClean="0"/>
              <a:t>Nya klasser i städerna; övre borgarklass och arbetarklass</a:t>
            </a:r>
          </a:p>
          <a:p>
            <a:r>
              <a:rPr lang="sv-SE" dirty="0" smtClean="0"/>
              <a:t>Feodalismens gradvisa upplösning</a:t>
            </a:r>
          </a:p>
          <a:p>
            <a:r>
              <a:rPr lang="sv-SE" dirty="0" smtClean="0"/>
              <a:t>Pengaekonomins alltmer ökande betydelse</a:t>
            </a:r>
          </a:p>
          <a:p>
            <a:r>
              <a:rPr lang="sv-SE" dirty="0" smtClean="0"/>
              <a:t>Adelns minskande betydelse för kungen, borgarnas ökandet politiska makt (ex. England)</a:t>
            </a:r>
          </a:p>
          <a:p>
            <a:r>
              <a:rPr lang="sv-SE" dirty="0" smtClean="0"/>
              <a:t>Kyrkans splittring och minskande (politiska) makt</a:t>
            </a:r>
          </a:p>
          <a:p>
            <a:endParaRPr lang="sv-SE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Inbördeskrig i Sverige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01752" y="1412776"/>
            <a:ext cx="4038600" cy="5112568"/>
          </a:xfrm>
        </p:spPr>
        <p:txBody>
          <a:bodyPr>
            <a:normAutofit fontScale="77500" lnSpcReduction="20000"/>
          </a:bodyPr>
          <a:lstStyle/>
          <a:p>
            <a:r>
              <a:rPr lang="sv-SE" sz="2800" dirty="0" smtClean="0"/>
              <a:t>Politisk strid mellan Kalmarunionens anhängare och dess motståndare</a:t>
            </a:r>
          </a:p>
          <a:p>
            <a:endParaRPr lang="sv-SE" sz="2800" dirty="0" smtClean="0"/>
          </a:p>
          <a:p>
            <a:r>
              <a:rPr lang="sv-SE" sz="2800" dirty="0" smtClean="0"/>
              <a:t>År 1520 vinner unionisterna ett avgörande slag, Kristian II av Danmark lät kröna sig över Sverige-Finland och Danmark-Norge</a:t>
            </a:r>
          </a:p>
          <a:p>
            <a:endParaRPr lang="sv-SE" sz="2800" dirty="0" smtClean="0"/>
          </a:p>
          <a:p>
            <a:r>
              <a:rPr lang="sv-SE" sz="2800" dirty="0" smtClean="0"/>
              <a:t>Stockholms blodbad; Kung Kristian lät halshugga ett 80-tal motståndare – däribland Sten Sture </a:t>
            </a:r>
            <a:r>
              <a:rPr lang="sv-SE" sz="2800" dirty="0" err="1" smtClean="0"/>
              <a:t>d.ä</a:t>
            </a:r>
            <a:r>
              <a:rPr lang="sv-SE" sz="2800" dirty="0" smtClean="0"/>
              <a:t> och Gustav Vasas far.</a:t>
            </a:r>
            <a:endParaRPr lang="sv-SE" sz="2800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half" idx="2"/>
          </p:nvPr>
        </p:nvSpPr>
        <p:spPr>
          <a:xfrm>
            <a:off x="4860032" y="1371600"/>
            <a:ext cx="3979168" cy="4681728"/>
          </a:xfrm>
        </p:spPr>
        <p:txBody>
          <a:bodyPr>
            <a:normAutofit fontScale="77500" lnSpcReduction="20000"/>
          </a:bodyPr>
          <a:lstStyle/>
          <a:p>
            <a:endParaRPr lang="sv-SE"/>
          </a:p>
        </p:txBody>
      </p:sp>
      <p:pic>
        <p:nvPicPr>
          <p:cNvPr id="8" name="Bildobjekt 7" descr="Stockholms blodb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56792"/>
            <a:ext cx="3228975" cy="46196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händer under dessa två sekel?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Amerikas upptäckt, och kolonisering</a:t>
            </a:r>
          </a:p>
          <a:p>
            <a:r>
              <a:rPr lang="sv-SE" dirty="0" smtClean="0"/>
              <a:t>Indiankulturernas undergång</a:t>
            </a:r>
          </a:p>
          <a:p>
            <a:r>
              <a:rPr lang="sv-SE" dirty="0" smtClean="0"/>
              <a:t>Världsomseglingar</a:t>
            </a:r>
          </a:p>
          <a:p>
            <a:r>
              <a:rPr lang="sv-SE" dirty="0" smtClean="0"/>
              <a:t>Vetenskaplig revolution</a:t>
            </a:r>
          </a:p>
          <a:p>
            <a:r>
              <a:rPr lang="sv-SE" dirty="0" smtClean="0"/>
              <a:t>Boktryckarkonsten</a:t>
            </a:r>
          </a:p>
          <a:p>
            <a:r>
              <a:rPr lang="sv-SE" dirty="0" smtClean="0"/>
              <a:t>Merkantilismen</a:t>
            </a:r>
          </a:p>
          <a:p>
            <a:r>
              <a:rPr lang="sv-SE" dirty="0" smtClean="0"/>
              <a:t>Kyrkans splittring (protestanter/katoliker)</a:t>
            </a:r>
          </a:p>
          <a:p>
            <a:r>
              <a:rPr lang="sv-SE" dirty="0" smtClean="0"/>
              <a:t>Häxprocesser</a:t>
            </a:r>
          </a:p>
          <a:p>
            <a:r>
              <a:rPr lang="sv-SE" dirty="0" smtClean="0"/>
              <a:t>30-åriga kriget</a:t>
            </a:r>
          </a:p>
          <a:p>
            <a:endParaRPr lang="sv-SE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Gustav Vasa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Leder uppror mot danskarna, sponsrad av Hansan</a:t>
            </a:r>
          </a:p>
          <a:p>
            <a:r>
              <a:rPr lang="sv-SE" dirty="0" smtClean="0"/>
              <a:t>Väljs till Sveriges kung 6 juni 1523 – Kalmarunionen upplöst</a:t>
            </a:r>
          </a:p>
          <a:p>
            <a:r>
              <a:rPr lang="sv-SE" dirty="0" smtClean="0"/>
              <a:t>Reformation</a:t>
            </a:r>
          </a:p>
          <a:p>
            <a:r>
              <a:rPr lang="sv-SE" dirty="0" smtClean="0"/>
              <a:t>Skattereform</a:t>
            </a:r>
          </a:p>
          <a:p>
            <a:r>
              <a:rPr lang="sv-SE" dirty="0" smtClean="0"/>
              <a:t>Arvsrike</a:t>
            </a:r>
          </a:p>
          <a:p>
            <a:pPr>
              <a:buNone/>
            </a:pPr>
            <a:endParaRPr lang="sv-SE" dirty="0"/>
          </a:p>
        </p:txBody>
      </p:sp>
      <p:pic>
        <p:nvPicPr>
          <p:cNvPr id="5" name="Platshållare för innehåll 4" descr="GustavVas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14314" y="1371600"/>
            <a:ext cx="3411171" cy="4681538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Vasas söner och sonsöner</a:t>
            </a:r>
            <a:endParaRPr lang="sv-SE" dirty="0"/>
          </a:p>
        </p:txBody>
      </p:sp>
      <p:pic>
        <p:nvPicPr>
          <p:cNvPr id="6" name="Bildobjekt 5" descr="erik_x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1603476" cy="1944215"/>
          </a:xfrm>
          <a:prstGeom prst="rect">
            <a:avLst/>
          </a:prstGeom>
        </p:spPr>
      </p:pic>
      <p:pic>
        <p:nvPicPr>
          <p:cNvPr id="7" name="Bildobjekt 6" descr="Johan I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556792"/>
            <a:ext cx="1440160" cy="1920214"/>
          </a:xfrm>
          <a:prstGeom prst="rect">
            <a:avLst/>
          </a:prstGeom>
        </p:spPr>
      </p:pic>
      <p:pic>
        <p:nvPicPr>
          <p:cNvPr id="8" name="Bildobjekt 7" descr="KarlIXs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556792"/>
            <a:ext cx="1497766" cy="1872208"/>
          </a:xfrm>
          <a:prstGeom prst="rect">
            <a:avLst/>
          </a:prstGeom>
        </p:spPr>
      </p:pic>
      <p:sp>
        <p:nvSpPr>
          <p:cNvPr id="9" name="Ned 8"/>
          <p:cNvSpPr/>
          <p:nvPr/>
        </p:nvSpPr>
        <p:spPr>
          <a:xfrm flipH="1">
            <a:off x="4499992" y="3645024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Ned 9"/>
          <p:cNvSpPr/>
          <p:nvPr/>
        </p:nvSpPr>
        <p:spPr>
          <a:xfrm flipH="1">
            <a:off x="6948264" y="3645024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 descr="Portrait_of_Sigismund_Va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4293096"/>
            <a:ext cx="1512168" cy="1939520"/>
          </a:xfrm>
          <a:prstGeom prst="rect">
            <a:avLst/>
          </a:prstGeom>
        </p:spPr>
      </p:pic>
      <p:pic>
        <p:nvPicPr>
          <p:cNvPr id="12" name="Bildobjekt 11" descr="gustav-ii-adol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221088"/>
            <a:ext cx="1499727" cy="194964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Svensk stormaktstid 1560-1718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6817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v-SE" dirty="0" smtClean="0"/>
              <a:t>MOTIV och MÖJLIGHETER</a:t>
            </a:r>
          </a:p>
          <a:p>
            <a:r>
              <a:rPr lang="sv-SE" dirty="0" smtClean="0"/>
              <a:t>Kontrollera Östersjön ekonomiskt o politiskt</a:t>
            </a:r>
          </a:p>
          <a:p>
            <a:r>
              <a:rPr lang="sv-SE" dirty="0" smtClean="0"/>
              <a:t>Viktig för handeln</a:t>
            </a:r>
          </a:p>
          <a:p>
            <a:r>
              <a:rPr lang="sv-SE" dirty="0" smtClean="0"/>
              <a:t>Grannländer försvagade</a:t>
            </a:r>
          </a:p>
          <a:p>
            <a:r>
              <a:rPr lang="sv-SE" dirty="0" smtClean="0"/>
              <a:t>Adel: krig som yrke</a:t>
            </a:r>
          </a:p>
          <a:p>
            <a:r>
              <a:rPr lang="sv-SE" dirty="0" smtClean="0"/>
              <a:t>Bättre offensiv än defensiv</a:t>
            </a:r>
          </a:p>
          <a:p>
            <a:r>
              <a:rPr lang="sv-SE" dirty="0" smtClean="0"/>
              <a:t>Legosoldater kostar under fredstid</a:t>
            </a:r>
          </a:p>
          <a:p>
            <a:r>
              <a:rPr lang="sv-SE" dirty="0" smtClean="0"/>
              <a:t>Slut med Karl XII:s död 1718</a:t>
            </a:r>
            <a:endParaRPr lang="sv-SE" dirty="0"/>
          </a:p>
        </p:txBody>
      </p:sp>
      <p:pic>
        <p:nvPicPr>
          <p:cNvPr id="6" name="Platshållare för innehåll 5" descr="svensk stormaktstid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67093"/>
            <a:ext cx="3672408" cy="4698211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30-åriga kriget 1618-1648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Både ett religiöst, politiskt och till viss mån ekonomiskt krig</a:t>
            </a:r>
          </a:p>
          <a:p>
            <a:r>
              <a:rPr lang="sv-SE" dirty="0" smtClean="0"/>
              <a:t>Tysk-romerska riket var delat i tusentals små furstendömen, </a:t>
            </a:r>
          </a:p>
          <a:p>
            <a:r>
              <a:rPr lang="sv-SE" dirty="0" smtClean="0"/>
              <a:t>Konflikt när katolska kyrkan ville stärka sin makt</a:t>
            </a:r>
          </a:p>
          <a:p>
            <a:r>
              <a:rPr lang="sv-SE" dirty="0" smtClean="0"/>
              <a:t>När Östersjöhandeln hotas drogs de nordiska staterna in i konflikten</a:t>
            </a:r>
          </a:p>
          <a:p>
            <a:r>
              <a:rPr lang="sv-SE" dirty="0" smtClean="0"/>
              <a:t>Gustaf II Adolf landsteg 1630 på tyska kusten</a:t>
            </a:r>
          </a:p>
          <a:p>
            <a:r>
              <a:rPr lang="sv-SE" dirty="0" smtClean="0"/>
              <a:t>Sverige och Frankrike allierade (gemensamma politiska och ekonomiska intressen)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Omritad Europakarta 1648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Westfaliska fredan 1648</a:t>
            </a:r>
          </a:p>
          <a:p>
            <a:r>
              <a:rPr lang="sv-SE" dirty="0" smtClean="0"/>
              <a:t>Förlorarna: </a:t>
            </a:r>
            <a:r>
              <a:rPr lang="sv-SE" dirty="0" err="1" smtClean="0"/>
              <a:t>Tysk-romerksa</a:t>
            </a:r>
            <a:r>
              <a:rPr lang="sv-SE" dirty="0" smtClean="0"/>
              <a:t> riket,</a:t>
            </a:r>
          </a:p>
          <a:p>
            <a:r>
              <a:rPr lang="sv-SE" dirty="0" err="1" smtClean="0"/>
              <a:t>Vinnarna:de</a:t>
            </a:r>
            <a:r>
              <a:rPr lang="sv-SE" dirty="0" smtClean="0"/>
              <a:t> protestantiska länderna.</a:t>
            </a:r>
          </a:p>
        </p:txBody>
      </p:sp>
      <p:pic>
        <p:nvPicPr>
          <p:cNvPr id="5" name="Platshållare för innehåll 4" descr="central_europe_16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498224"/>
            <a:ext cx="4038600" cy="4428289"/>
          </a:xfr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Nationalstatens framväxt</a:t>
            </a:r>
          </a:p>
          <a:p>
            <a:r>
              <a:rPr lang="sv-SE" dirty="0" smtClean="0"/>
              <a:t>Sverige blir lutherskt</a:t>
            </a:r>
          </a:p>
          <a:p>
            <a:r>
              <a:rPr lang="sv-SE" dirty="0" smtClean="0"/>
              <a:t>Svensk stormaktstid</a:t>
            </a:r>
          </a:p>
          <a:p>
            <a:pPr>
              <a:buNone/>
            </a:pPr>
            <a:endParaRPr lang="sv-SE" dirty="0"/>
          </a:p>
        </p:txBody>
      </p:sp>
      <p:pic>
        <p:nvPicPr>
          <p:cNvPr id="4" name="Bildobjekt 3" descr="St_riksvapne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39" y="2714620"/>
            <a:ext cx="3465457" cy="30003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Upptäcksresor</a:t>
            </a:r>
            <a:r>
              <a:rPr lang="sv-SE" dirty="0" smtClean="0"/>
              <a:t>: anledningar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Ekonomisk </a:t>
            </a:r>
            <a:r>
              <a:rPr lang="sv-SE" sz="2400" i="1" dirty="0" smtClean="0"/>
              <a:t>Maktförskjutning från handelsstäderna vid Medelhavet till Atlanten. Portugal och Spanien, duktiga sjöfararnationer</a:t>
            </a:r>
          </a:p>
          <a:p>
            <a:r>
              <a:rPr lang="sv-SE" dirty="0" smtClean="0"/>
              <a:t>Missionsverksamhet</a:t>
            </a:r>
          </a:p>
          <a:p>
            <a:r>
              <a:rPr lang="sv-SE" dirty="0" smtClean="0"/>
              <a:t>Forskningsresor</a:t>
            </a:r>
          </a:p>
          <a:p>
            <a:pPr>
              <a:buNone/>
            </a:pPr>
            <a:endParaRPr lang="sv-SE" dirty="0"/>
          </a:p>
        </p:txBody>
      </p:sp>
      <p:pic>
        <p:nvPicPr>
          <p:cNvPr id="4" name="Bildobjekt 3" descr="columb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191722"/>
            <a:ext cx="3994792" cy="28709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Förutsättningar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Förbättrad teknik inom skeppsbygge</a:t>
            </a:r>
          </a:p>
          <a:p>
            <a:r>
              <a:rPr lang="sv-SE" dirty="0" smtClean="0"/>
              <a:t>Kompassen och ny navigationsteknik</a:t>
            </a:r>
          </a:p>
          <a:p>
            <a:r>
              <a:rPr lang="sv-SE" dirty="0" smtClean="0"/>
              <a:t>Högt utvecklad vapenteknik</a:t>
            </a:r>
            <a:endParaRPr lang="sv-SE" dirty="0"/>
          </a:p>
        </p:txBody>
      </p:sp>
      <p:pic>
        <p:nvPicPr>
          <p:cNvPr id="4" name="Bildobjekt 3" descr="kompass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3500438"/>
            <a:ext cx="2857500" cy="2076450"/>
          </a:xfrm>
          <a:prstGeom prst="rect">
            <a:avLst/>
          </a:prstGeom>
        </p:spPr>
      </p:pic>
      <p:pic>
        <p:nvPicPr>
          <p:cNvPr id="5" name="Bildobjekt 4" descr="conquistad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571744"/>
            <a:ext cx="1924050" cy="35718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Europa upptäcker världen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Columbus upptäcker Västindien 1492</a:t>
            </a:r>
            <a:endParaRPr lang="sv-SE" dirty="0"/>
          </a:p>
        </p:txBody>
      </p:sp>
      <p:pic>
        <p:nvPicPr>
          <p:cNvPr id="4" name="Bildobjekt 3" descr="older-columb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063043"/>
            <a:ext cx="2786082" cy="38270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Vasco da Gama 1498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Först med att segla till Indien</a:t>
            </a:r>
            <a:endParaRPr lang="sv-SE" dirty="0"/>
          </a:p>
        </p:txBody>
      </p:sp>
      <p:pic>
        <p:nvPicPr>
          <p:cNvPr id="4" name="Bildobjekt 3" descr="VASCO%20DE%20GAM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214554"/>
            <a:ext cx="3704708" cy="3714776"/>
          </a:xfrm>
          <a:prstGeom prst="rect">
            <a:avLst/>
          </a:prstGeom>
        </p:spPr>
      </p:pic>
      <p:pic>
        <p:nvPicPr>
          <p:cNvPr id="5" name="Bildobjekt 4" descr="vas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214554"/>
            <a:ext cx="3021994" cy="37699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Amerigo</a:t>
            </a:r>
            <a:r>
              <a:rPr lang="sv-SE" dirty="0" smtClean="0"/>
              <a:t> </a:t>
            </a:r>
            <a:r>
              <a:rPr lang="sv-SE" dirty="0" err="1" smtClean="0"/>
              <a:t>Vespucci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Upptäcker Sydamerika år 1500. Påstår att det är en ny kontinent.</a:t>
            </a:r>
          </a:p>
          <a:p>
            <a:r>
              <a:rPr lang="sv-SE" dirty="0" smtClean="0"/>
              <a:t>Bekräftas 1513 av Balboa</a:t>
            </a:r>
            <a:endParaRPr lang="sv-SE" dirty="0"/>
          </a:p>
        </p:txBody>
      </p:sp>
      <p:pic>
        <p:nvPicPr>
          <p:cNvPr id="6" name="Bildobjekt 5" descr="amerigo_vespucci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071810"/>
            <a:ext cx="5051424" cy="31123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Följderna av upptäcktsresorna i Sydamerika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Ny teknik – hjul, eldvapen, järn och andra metaller</a:t>
            </a:r>
          </a:p>
          <a:p>
            <a:r>
              <a:rPr lang="sv-SE" dirty="0" smtClean="0"/>
              <a:t>Kultur – skivkonst, religion, nytt språk</a:t>
            </a:r>
          </a:p>
          <a:p>
            <a:r>
              <a:rPr lang="sv-SE" dirty="0" smtClean="0"/>
              <a:t>Nya sjukdomar – difteri, smittkoppor, mässling, </a:t>
            </a:r>
          </a:p>
          <a:p>
            <a:r>
              <a:rPr lang="sv-SE" dirty="0" smtClean="0"/>
              <a:t>Folkminskning</a:t>
            </a:r>
          </a:p>
          <a:p>
            <a:r>
              <a:rPr lang="sv-SE" dirty="0" smtClean="0"/>
              <a:t>Nya samhällsstrukturer - </a:t>
            </a:r>
            <a:r>
              <a:rPr lang="sv-SE" sz="2400" i="1" dirty="0" smtClean="0"/>
              <a:t>plantager</a:t>
            </a:r>
          </a:p>
          <a:p>
            <a:r>
              <a:rPr lang="sv-SE" dirty="0" smtClean="0"/>
              <a:t>Gamla civilisationer krossas. </a:t>
            </a:r>
          </a:p>
          <a:p>
            <a:pPr marL="0" indent="0">
              <a:buNone/>
            </a:pPr>
            <a:r>
              <a:rPr lang="sv-SE" sz="2400" i="1" dirty="0"/>
              <a:t> </a:t>
            </a:r>
            <a:r>
              <a:rPr lang="sv-SE" sz="2400" i="1" dirty="0" smtClean="0"/>
              <a:t>   (inka, azteker)</a:t>
            </a:r>
            <a:endParaRPr lang="sv-SE" sz="2400" i="1" dirty="0"/>
          </a:p>
        </p:txBody>
      </p:sp>
      <p:pic>
        <p:nvPicPr>
          <p:cNvPr id="4" name="Bildobjekt 3" descr="conquistado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637582"/>
            <a:ext cx="1957382" cy="244672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örvaltning">
  <a:themeElements>
    <a:clrScheme name="Förvaltning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örvaltning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örvaltning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3705</TotalTime>
  <Words>884</Words>
  <Application>Microsoft Macintosh PowerPoint</Application>
  <PresentationFormat>Bildspel på skärmen (4:3)</PresentationFormat>
  <Paragraphs>119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5" baseType="lpstr">
      <vt:lpstr>Förvaltning</vt:lpstr>
      <vt:lpstr>Renässansen (ca1500-1700) Nya tider – nya världar</vt:lpstr>
      <vt:lpstr>Vad händer under dessa två sekel?</vt:lpstr>
      <vt:lpstr>PowerPoint-presentation</vt:lpstr>
      <vt:lpstr>Upptäcksresor: anledningar</vt:lpstr>
      <vt:lpstr>Förutsättningar</vt:lpstr>
      <vt:lpstr>Europa upptäcker världen</vt:lpstr>
      <vt:lpstr>Vasco da Gama 1498</vt:lpstr>
      <vt:lpstr>Amerigo Vespucci</vt:lpstr>
      <vt:lpstr>Följderna av upptäcktsresorna i Sydamerika</vt:lpstr>
      <vt:lpstr>Följder av upptäcktsresorna för Europa</vt:lpstr>
      <vt:lpstr>Vetenskapliga upptäckter</vt:lpstr>
      <vt:lpstr>Människan vågar utmana och omvärdera</vt:lpstr>
      <vt:lpstr>Några vetenskapsmän – inte lita på bibeln och tidigare teorier…TESTA!</vt:lpstr>
      <vt:lpstr>England och den ärorika revolutionen 1689</vt:lpstr>
      <vt:lpstr>Merkantilism</vt:lpstr>
      <vt:lpstr>Reformationen</vt:lpstr>
      <vt:lpstr>Reformationens följder</vt:lpstr>
      <vt:lpstr>Samhällsförändingar</vt:lpstr>
      <vt:lpstr>Inbördeskrig i Sverige</vt:lpstr>
      <vt:lpstr>Gustav Vasa</vt:lpstr>
      <vt:lpstr>Vasas söner och sonsöner</vt:lpstr>
      <vt:lpstr>Svensk stormaktstid 1560-1718</vt:lpstr>
      <vt:lpstr>30-åriga kriget 1618-1648</vt:lpstr>
      <vt:lpstr>Omritad Europakarta 1648</vt:lpstr>
    </vt:vector>
  </TitlesOfParts>
  <Company>Sigtuna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Renässansen (ca1500-1700)</dc:title>
  <dc:creator>nli0607</dc:creator>
  <cp:lastModifiedBy>sonia</cp:lastModifiedBy>
  <cp:revision>35</cp:revision>
  <dcterms:created xsi:type="dcterms:W3CDTF">2008-10-17T08:35:51Z</dcterms:created>
  <dcterms:modified xsi:type="dcterms:W3CDTF">2016-10-03T07:04:51Z</dcterms:modified>
</cp:coreProperties>
</file>