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58" r:id="rId4"/>
    <p:sldId id="266" r:id="rId5"/>
    <p:sldId id="262" r:id="rId6"/>
    <p:sldId id="263" r:id="rId7"/>
    <p:sldId id="264" r:id="rId8"/>
    <p:sldId id="265" r:id="rId9"/>
    <p:sldId id="259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1149-3D6E-4321-B9D0-E281F15C3347}" type="datetimeFigureOut">
              <a:rPr lang="sv-SE" smtClean="0"/>
              <a:t>2012-09-10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C3CBEBB-F190-4E4D-81F8-049E1DE8C886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1149-3D6E-4321-B9D0-E281F15C3347}" type="datetimeFigureOut">
              <a:rPr lang="sv-SE" smtClean="0"/>
              <a:t>2012-09-10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EBB-F190-4E4D-81F8-049E1DE8C88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1149-3D6E-4321-B9D0-E281F15C3347}" type="datetimeFigureOut">
              <a:rPr lang="sv-SE" smtClean="0"/>
              <a:t>2012-09-10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EBB-F190-4E4D-81F8-049E1DE8C88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1149-3D6E-4321-B9D0-E281F15C3347}" type="datetimeFigureOut">
              <a:rPr lang="sv-SE" smtClean="0"/>
              <a:t>2012-09-10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EBB-F190-4E4D-81F8-049E1DE8C88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1149-3D6E-4321-B9D0-E281F15C3347}" type="datetimeFigureOut">
              <a:rPr lang="sv-SE" smtClean="0"/>
              <a:t>2012-09-10</a:t>
            </a:fld>
            <a:endParaRPr lang="sv-SE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EBB-F190-4E4D-81F8-049E1DE8C886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1149-3D6E-4321-B9D0-E281F15C3347}" type="datetimeFigureOut">
              <a:rPr lang="sv-SE" smtClean="0"/>
              <a:t>2012-09-10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EBB-F190-4E4D-81F8-049E1DE8C88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1149-3D6E-4321-B9D0-E281F15C3347}" type="datetimeFigureOut">
              <a:rPr lang="sv-SE" smtClean="0"/>
              <a:t>2012-09-10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EBB-F190-4E4D-81F8-049E1DE8C88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1149-3D6E-4321-B9D0-E281F15C3347}" type="datetimeFigureOut">
              <a:rPr lang="sv-SE" smtClean="0"/>
              <a:t>2012-09-10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EBB-F190-4E4D-81F8-049E1DE8C88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1149-3D6E-4321-B9D0-E281F15C3347}" type="datetimeFigureOut">
              <a:rPr lang="sv-SE" smtClean="0"/>
              <a:t>2012-09-10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EBB-F190-4E4D-81F8-049E1DE8C88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1149-3D6E-4321-B9D0-E281F15C3347}" type="datetimeFigureOut">
              <a:rPr lang="sv-SE" smtClean="0"/>
              <a:t>2012-09-10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EBB-F190-4E4D-81F8-049E1DE8C886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1149-3D6E-4321-B9D0-E281F15C3347}" type="datetimeFigureOut">
              <a:rPr lang="sv-SE" smtClean="0"/>
              <a:t>2012-09-10</a:t>
            </a:fld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EBB-F190-4E4D-81F8-049E1DE8C886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EA61149-3D6E-4321-B9D0-E281F15C3347}" type="datetimeFigureOut">
              <a:rPr lang="sv-SE" smtClean="0"/>
              <a:t>2012-09-10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C3CBEBB-F190-4E4D-81F8-049E1DE8C886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Och högkulturernas framväxt</a:t>
            </a:r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Neolitiska revolutionen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734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Varför blev vi bofasta?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Klimatförändringar</a:t>
            </a:r>
          </a:p>
          <a:p>
            <a:r>
              <a:rPr lang="sv-SE" dirty="0" smtClean="0"/>
              <a:t>Leder till andra förutsättningar för vilt</a:t>
            </a:r>
          </a:p>
          <a:p>
            <a:r>
              <a:rPr lang="sv-SE" dirty="0" smtClean="0"/>
              <a:t>Leder till andra förutsättningar för växter</a:t>
            </a:r>
          </a:p>
          <a:p>
            <a:r>
              <a:rPr lang="sv-SE" dirty="0" smtClean="0"/>
              <a:t>Människans anpassningsförmåga</a:t>
            </a:r>
          </a:p>
          <a:p>
            <a:r>
              <a:rPr lang="sv-SE" dirty="0" smtClean="0"/>
              <a:t>Ca 10.000 år sedan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593377"/>
            <a:ext cx="4283968" cy="2845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18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76411"/>
          </a:xfrm>
        </p:spPr>
        <p:txBody>
          <a:bodyPr/>
          <a:lstStyle/>
          <a:p>
            <a:r>
              <a:rPr lang="sv-SE" dirty="0" smtClean="0"/>
              <a:t>Högkulturerna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sv-SE" dirty="0" smtClean="0"/>
              <a:t>Vid floderna Nilen, Eufrat-Tigris, Indus och Huang </a:t>
            </a:r>
            <a:r>
              <a:rPr lang="sv-SE" dirty="0" err="1" smtClean="0"/>
              <a:t>He</a:t>
            </a:r>
            <a:endParaRPr lang="sv-SE" dirty="0" smtClean="0"/>
          </a:p>
          <a:p>
            <a:r>
              <a:rPr lang="sv-SE" dirty="0" smtClean="0"/>
              <a:t>Sumererna</a:t>
            </a:r>
          </a:p>
          <a:p>
            <a:r>
              <a:rPr lang="sv-SE" dirty="0" smtClean="0"/>
              <a:t>Egyptierna</a:t>
            </a:r>
          </a:p>
          <a:p>
            <a:r>
              <a:rPr lang="sv-SE" dirty="0" smtClean="0"/>
              <a:t>Babylonierna</a:t>
            </a:r>
          </a:p>
          <a:p>
            <a:r>
              <a:rPr lang="sv-SE" dirty="0" smtClean="0"/>
              <a:t>Assyrierna</a:t>
            </a:r>
          </a:p>
          <a:p>
            <a:r>
              <a:rPr lang="sv-SE" dirty="0" smtClean="0"/>
              <a:t>Induskulturen</a:t>
            </a:r>
          </a:p>
          <a:p>
            <a:r>
              <a:rPr lang="sv-SE" dirty="0" smtClean="0"/>
              <a:t>Huang </a:t>
            </a:r>
            <a:r>
              <a:rPr lang="sv-SE" dirty="0" err="1" smtClean="0"/>
              <a:t>He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259747"/>
            <a:ext cx="5832648" cy="421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92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Mesopotamien och Egypten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291" y="1752600"/>
            <a:ext cx="5831417" cy="4373563"/>
          </a:xfrm>
        </p:spPr>
      </p:pic>
    </p:spTree>
    <p:extLst>
      <p:ext uri="{BB962C8B-B14F-4D97-AF65-F5344CB8AC3E}">
        <p14:creationId xmlns:p14="http://schemas.microsoft.com/office/powerpoint/2010/main" val="53740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Följder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positiva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Tämjandet av vilda djur säkerställer proteintillskott i mat</a:t>
            </a:r>
          </a:p>
          <a:p>
            <a:r>
              <a:rPr lang="sv-SE" dirty="0" smtClean="0"/>
              <a:t>Teknikutveckling; drejskivan, hjulet, vagnen, plogen</a:t>
            </a:r>
          </a:p>
          <a:p>
            <a:r>
              <a:rPr lang="sv-SE" dirty="0" smtClean="0"/>
              <a:t>Möjlighet att försörja fler: befolkningsökning</a:t>
            </a:r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negativa</a:t>
            </a:r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/>
              <a:t>Risk för svält vid missväxt</a:t>
            </a:r>
          </a:p>
          <a:p>
            <a:r>
              <a:rPr lang="sv-SE" dirty="0" smtClean="0"/>
              <a:t>Fler sjukdomar</a:t>
            </a:r>
          </a:p>
          <a:p>
            <a:r>
              <a:rPr lang="sv-SE" dirty="0" smtClean="0"/>
              <a:t>Mindre jämlikt</a:t>
            </a:r>
          </a:p>
          <a:p>
            <a:r>
              <a:rPr lang="sv-SE" dirty="0" smtClean="0"/>
              <a:t>Klassamhälle </a:t>
            </a:r>
          </a:p>
          <a:p>
            <a:r>
              <a:rPr lang="sv-SE" dirty="0" smtClean="0"/>
              <a:t>Plundringar och krig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3828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Samverkande faktorer 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sv-SE" b="1" dirty="0" smtClean="0"/>
              <a:t>Tekniska och ekonomiska</a:t>
            </a:r>
          </a:p>
          <a:p>
            <a:r>
              <a:rPr lang="sv-SE" i="1" dirty="0" smtClean="0"/>
              <a:t>Nya grödor</a:t>
            </a:r>
            <a:r>
              <a:rPr lang="sv-SE" dirty="0" smtClean="0"/>
              <a:t>: Ökad försörjning</a:t>
            </a:r>
            <a:r>
              <a:rPr lang="sv-SE" dirty="0"/>
              <a:t>	</a:t>
            </a:r>
            <a:r>
              <a:rPr lang="sv-SE" dirty="0" smtClean="0"/>
              <a:t>ökad handel	ökad befolkning</a:t>
            </a:r>
          </a:p>
          <a:p>
            <a:r>
              <a:rPr lang="sv-SE" i="1" dirty="0"/>
              <a:t>Ny jordbruksteknik</a:t>
            </a:r>
            <a:r>
              <a:rPr lang="sv-SE" dirty="0" smtClean="0"/>
              <a:t>: tex dragdjur, plogar i metall</a:t>
            </a:r>
          </a:p>
          <a:p>
            <a:r>
              <a:rPr lang="sv-SE" i="1" dirty="0" err="1"/>
              <a:t>Båtsegel</a:t>
            </a:r>
            <a:r>
              <a:rPr lang="sv-SE" i="1" dirty="0"/>
              <a:t>:</a:t>
            </a:r>
            <a:r>
              <a:rPr lang="sv-SE" dirty="0" smtClean="0"/>
              <a:t> säkrare sjöfart	ökad handel</a:t>
            </a:r>
          </a:p>
          <a:p>
            <a:r>
              <a:rPr lang="sv-SE" i="1" dirty="0"/>
              <a:t>Metallurg</a:t>
            </a:r>
            <a:r>
              <a:rPr lang="sv-SE" dirty="0" smtClean="0"/>
              <a:t>i: Kunskap hur man utvinner metaller	nya uppfinningar t.ex. svärd, sköld, plog</a:t>
            </a:r>
            <a:endParaRPr lang="sv-SE" dirty="0"/>
          </a:p>
        </p:txBody>
      </p:sp>
      <p:cxnSp>
        <p:nvCxnSpPr>
          <p:cNvPr id="8" name="Rak pil 7"/>
          <p:cNvCxnSpPr/>
          <p:nvPr/>
        </p:nvCxnSpPr>
        <p:spPr>
          <a:xfrm>
            <a:off x="5364088" y="242088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pil 9"/>
          <p:cNvCxnSpPr/>
          <p:nvPr/>
        </p:nvCxnSpPr>
        <p:spPr>
          <a:xfrm>
            <a:off x="1043608" y="285293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pil 11"/>
          <p:cNvCxnSpPr/>
          <p:nvPr/>
        </p:nvCxnSpPr>
        <p:spPr>
          <a:xfrm>
            <a:off x="4499992" y="364502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31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Samverkande faktorer II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sv-SE" b="1" dirty="0" smtClean="0"/>
              <a:t>Politiska och sociala</a:t>
            </a:r>
          </a:p>
          <a:p>
            <a:r>
              <a:rPr lang="sv-SE" i="1" dirty="0" smtClean="0"/>
              <a:t>Ökad handel</a:t>
            </a:r>
            <a:r>
              <a:rPr lang="sv-SE" dirty="0" smtClean="0"/>
              <a:t>	kräver skydd från militär</a:t>
            </a:r>
          </a:p>
          <a:p>
            <a:r>
              <a:rPr lang="sv-SE" i="1" dirty="0"/>
              <a:t>Militär</a:t>
            </a:r>
            <a:r>
              <a:rPr lang="sv-SE" dirty="0" smtClean="0"/>
              <a:t>	kräver organisation från en Centralmakt</a:t>
            </a:r>
          </a:p>
          <a:p>
            <a:r>
              <a:rPr lang="sv-SE" i="1" dirty="0"/>
              <a:t>Centralmakt</a:t>
            </a:r>
            <a:r>
              <a:rPr lang="sv-SE" dirty="0" smtClean="0"/>
              <a:t>	kräver skatt från folket</a:t>
            </a:r>
          </a:p>
          <a:p>
            <a:r>
              <a:rPr lang="sv-SE" i="1" dirty="0"/>
              <a:t>Bondegruppen: </a:t>
            </a:r>
            <a:r>
              <a:rPr lang="sv-SE" dirty="0" smtClean="0"/>
              <a:t>större klyftor växer fram mellan de som kan investera i teknisk </a:t>
            </a:r>
            <a:r>
              <a:rPr lang="sv-SE" dirty="0" err="1" smtClean="0"/>
              <a:t>utveckling,och</a:t>
            </a:r>
            <a:r>
              <a:rPr lang="sv-SE" dirty="0" smtClean="0"/>
              <a:t> de som inte kan.</a:t>
            </a:r>
          </a:p>
          <a:p>
            <a:r>
              <a:rPr lang="sv-SE" i="1" dirty="0"/>
              <a:t>Nya samhällsklasser </a:t>
            </a:r>
            <a:r>
              <a:rPr lang="sv-SE" dirty="0" smtClean="0"/>
              <a:t>växer fram i spåren av ökad handel och ny teknik: handelsmän och hantverkare</a:t>
            </a:r>
            <a:endParaRPr lang="sv-SE" dirty="0"/>
          </a:p>
        </p:txBody>
      </p:sp>
      <p:cxnSp>
        <p:nvCxnSpPr>
          <p:cNvPr id="5" name="Rak pil 4"/>
          <p:cNvCxnSpPr/>
          <p:nvPr/>
        </p:nvCxnSpPr>
        <p:spPr>
          <a:xfrm>
            <a:off x="2987824" y="242088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pil 6"/>
          <p:cNvCxnSpPr/>
          <p:nvPr/>
        </p:nvCxnSpPr>
        <p:spPr>
          <a:xfrm>
            <a:off x="1907704" y="285293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pil 8"/>
          <p:cNvCxnSpPr/>
          <p:nvPr/>
        </p:nvCxnSpPr>
        <p:spPr>
          <a:xfrm>
            <a:off x="2843808" y="335699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54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SAMVERKANDE Faktorer iii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sv-SE" b="1" dirty="0" smtClean="0"/>
              <a:t>Religiösa och kulturella</a:t>
            </a:r>
          </a:p>
          <a:p>
            <a:r>
              <a:rPr lang="sv-SE" dirty="0" smtClean="0"/>
              <a:t>Skrivkonsten utvecklas tack vare</a:t>
            </a:r>
          </a:p>
          <a:p>
            <a:pPr marL="114300" indent="0">
              <a:buNone/>
            </a:pPr>
            <a:r>
              <a:rPr lang="sv-SE" dirty="0" smtClean="0"/>
              <a:t>	- samarbetsbyggen, som kanaler, pyramider…</a:t>
            </a:r>
          </a:p>
          <a:p>
            <a:pPr marL="114300" indent="0">
              <a:buNone/>
            </a:pPr>
            <a:r>
              <a:rPr lang="sv-SE" dirty="0"/>
              <a:t>	</a:t>
            </a:r>
            <a:r>
              <a:rPr lang="sv-SE" dirty="0" smtClean="0"/>
              <a:t>- bokföring för handeln</a:t>
            </a:r>
          </a:p>
          <a:p>
            <a:pPr marL="114300" indent="0">
              <a:buNone/>
            </a:pPr>
            <a:r>
              <a:rPr lang="sv-SE" dirty="0"/>
              <a:t>	</a:t>
            </a:r>
            <a:r>
              <a:rPr lang="sv-SE" dirty="0" smtClean="0"/>
              <a:t>- religiösa </a:t>
            </a:r>
            <a:r>
              <a:rPr lang="sv-SE" dirty="0" smtClean="0"/>
              <a:t>skrifter, monoteistiska tankar</a:t>
            </a:r>
            <a:endParaRPr lang="sv-SE" dirty="0" smtClean="0"/>
          </a:p>
          <a:p>
            <a:pPr marL="114300" indent="0">
              <a:buNone/>
            </a:pPr>
            <a:r>
              <a:rPr lang="sv-SE" dirty="0"/>
              <a:t>	</a:t>
            </a:r>
            <a:r>
              <a:rPr lang="sv-SE" dirty="0" smtClean="0"/>
              <a:t>- lagar och förordningar</a:t>
            </a:r>
          </a:p>
          <a:p>
            <a:r>
              <a:rPr lang="sv-SE" dirty="0" smtClean="0"/>
              <a:t>Skrivkonsten används även i kulturella syften</a:t>
            </a:r>
          </a:p>
        </p:txBody>
      </p:sp>
    </p:spTree>
    <p:extLst>
      <p:ext uri="{BB962C8B-B14F-4D97-AF65-F5344CB8AC3E}">
        <p14:creationId xmlns:p14="http://schemas.microsoft.com/office/powerpoint/2010/main" val="351323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7641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Samverkande faktorer iv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07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2600" dirty="0" smtClean="0"/>
              <a:t>Bevattningskanaler   </a:t>
            </a:r>
            <a:r>
              <a:rPr lang="sv-SE" dirty="0" smtClean="0"/>
              <a:t>     	</a:t>
            </a:r>
            <a:r>
              <a:rPr lang="sv-SE" sz="2600" dirty="0" smtClean="0"/>
              <a:t>Organisation</a:t>
            </a:r>
            <a:r>
              <a:rPr lang="sv-SE" dirty="0" smtClean="0"/>
              <a:t> </a:t>
            </a:r>
            <a:r>
              <a:rPr lang="sv-SE" sz="1700" dirty="0" smtClean="0"/>
              <a:t>(behov skriftspråk)</a:t>
            </a:r>
          </a:p>
          <a:p>
            <a:pPr marL="0" indent="0">
              <a:buNone/>
            </a:pPr>
            <a:endParaRPr lang="sv-SE" sz="1700" dirty="0" smtClean="0"/>
          </a:p>
          <a:p>
            <a:pPr marL="0" indent="0">
              <a:buNone/>
            </a:pPr>
            <a:r>
              <a:rPr lang="sv-SE" sz="2600" dirty="0" smtClean="0"/>
              <a:t>Ökad produktion       </a:t>
            </a:r>
            <a:r>
              <a:rPr lang="sv-SE" dirty="0" smtClean="0"/>
              <a:t>	</a:t>
            </a:r>
            <a:r>
              <a:rPr lang="sv-SE" sz="2600" dirty="0" smtClean="0"/>
              <a:t> Ökad handel</a:t>
            </a:r>
          </a:p>
          <a:p>
            <a:pPr marL="0" indent="0">
              <a:buNone/>
            </a:pPr>
            <a:endParaRPr lang="sv-SE" sz="2600" dirty="0" smtClean="0"/>
          </a:p>
          <a:p>
            <a:pPr marL="0" indent="0">
              <a:buNone/>
            </a:pPr>
            <a:r>
              <a:rPr lang="sv-SE" sz="2600" dirty="0" smtClean="0"/>
              <a:t>Skatter kan tas ut       </a:t>
            </a:r>
            <a:r>
              <a:rPr lang="sv-SE" dirty="0" smtClean="0"/>
              <a:t>	</a:t>
            </a:r>
            <a:r>
              <a:rPr lang="sv-SE" sz="2600" dirty="0" smtClean="0"/>
              <a:t>   Nya samhällsklasser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sz="2600" dirty="0" smtClean="0"/>
              <a:t>Behov av lagar </a:t>
            </a:r>
            <a:r>
              <a:rPr lang="sv-SE" dirty="0" smtClean="0"/>
              <a:t>		</a:t>
            </a:r>
            <a:r>
              <a:rPr lang="sv-SE" sz="2600" dirty="0" smtClean="0"/>
              <a:t>Ökad kriminalitet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 algn="ctr">
              <a:buNone/>
            </a:pPr>
            <a:r>
              <a:rPr lang="sv-SE" sz="2600" dirty="0" smtClean="0"/>
              <a:t>Behov av polis/militära funktioner</a:t>
            </a:r>
          </a:p>
          <a:p>
            <a:pPr marL="0" indent="0" algn="ctr">
              <a:buNone/>
            </a:pPr>
            <a:endParaRPr lang="sv-SE" dirty="0" smtClean="0"/>
          </a:p>
          <a:p>
            <a:pPr marL="0" indent="0" algn="ctr">
              <a:buNone/>
            </a:pPr>
            <a:r>
              <a:rPr lang="sv-SE" dirty="0"/>
              <a:t>	</a:t>
            </a:r>
            <a:r>
              <a:rPr lang="sv-SE" dirty="0" smtClean="0"/>
              <a:t>					</a:t>
            </a:r>
            <a:r>
              <a:rPr lang="sv-SE" sz="2600" dirty="0" smtClean="0"/>
              <a:t>KRIG	</a:t>
            </a:r>
            <a:r>
              <a:rPr lang="sv-SE" dirty="0" smtClean="0"/>
              <a:t>	</a:t>
            </a:r>
          </a:p>
          <a:p>
            <a:pPr marL="0" indent="0" algn="ctr">
              <a:buNone/>
            </a:pPr>
            <a:r>
              <a:rPr lang="sv-SE" dirty="0" smtClean="0"/>
              <a:t>   </a:t>
            </a:r>
            <a:endParaRPr lang="sv-SE" dirty="0"/>
          </a:p>
        </p:txBody>
      </p:sp>
      <p:cxnSp>
        <p:nvCxnSpPr>
          <p:cNvPr id="11" name="Rak pil 10"/>
          <p:cNvCxnSpPr/>
          <p:nvPr/>
        </p:nvCxnSpPr>
        <p:spPr>
          <a:xfrm>
            <a:off x="3563888" y="198884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pil 12"/>
          <p:cNvCxnSpPr/>
          <p:nvPr/>
        </p:nvCxnSpPr>
        <p:spPr>
          <a:xfrm>
            <a:off x="2627784" y="2204864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pil 14"/>
          <p:cNvCxnSpPr/>
          <p:nvPr/>
        </p:nvCxnSpPr>
        <p:spPr>
          <a:xfrm>
            <a:off x="3203848" y="2636912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 16"/>
          <p:cNvCxnSpPr/>
          <p:nvPr/>
        </p:nvCxnSpPr>
        <p:spPr>
          <a:xfrm flipH="1">
            <a:off x="3059832" y="2204864"/>
            <a:ext cx="158417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 18"/>
          <p:cNvCxnSpPr/>
          <p:nvPr/>
        </p:nvCxnSpPr>
        <p:spPr>
          <a:xfrm>
            <a:off x="5148064" y="28529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pil 20"/>
          <p:cNvCxnSpPr/>
          <p:nvPr/>
        </p:nvCxnSpPr>
        <p:spPr>
          <a:xfrm flipH="1">
            <a:off x="2915816" y="2204864"/>
            <a:ext cx="1296144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pil 22"/>
          <p:cNvCxnSpPr/>
          <p:nvPr/>
        </p:nvCxnSpPr>
        <p:spPr>
          <a:xfrm>
            <a:off x="3059832" y="3573016"/>
            <a:ext cx="100811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 24"/>
          <p:cNvCxnSpPr/>
          <p:nvPr/>
        </p:nvCxnSpPr>
        <p:spPr>
          <a:xfrm flipH="1">
            <a:off x="3707904" y="4437112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pil 26"/>
          <p:cNvCxnSpPr/>
          <p:nvPr/>
        </p:nvCxnSpPr>
        <p:spPr>
          <a:xfrm>
            <a:off x="2627784" y="4437112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Vinklad  30"/>
          <p:cNvCxnSpPr/>
          <p:nvPr/>
        </p:nvCxnSpPr>
        <p:spPr>
          <a:xfrm rot="5400000">
            <a:off x="3707904" y="3212976"/>
            <a:ext cx="1152128" cy="14401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pil 32"/>
          <p:cNvCxnSpPr/>
          <p:nvPr/>
        </p:nvCxnSpPr>
        <p:spPr>
          <a:xfrm>
            <a:off x="4932040" y="5301208"/>
            <a:ext cx="144016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Vinklad  34"/>
          <p:cNvCxnSpPr/>
          <p:nvPr/>
        </p:nvCxnSpPr>
        <p:spPr>
          <a:xfrm rot="16200000" flipH="1">
            <a:off x="5364088" y="3645024"/>
            <a:ext cx="2880320" cy="86409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pil 36"/>
          <p:cNvCxnSpPr/>
          <p:nvPr/>
        </p:nvCxnSpPr>
        <p:spPr>
          <a:xfrm>
            <a:off x="2195736" y="28529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pil 38"/>
          <p:cNvCxnSpPr/>
          <p:nvPr/>
        </p:nvCxnSpPr>
        <p:spPr>
          <a:xfrm>
            <a:off x="2195736" y="371703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74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ekare">
  <a:themeElements>
    <a:clrScheme name="Apoteka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ekare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ekar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3231</TotalTime>
  <Words>119</Words>
  <Application>Microsoft Office PowerPoint</Application>
  <PresentationFormat>Bildspel på skärmen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Apotekare</vt:lpstr>
      <vt:lpstr>Neolitiska revolutionen</vt:lpstr>
      <vt:lpstr>Varför blev vi bofasta?</vt:lpstr>
      <vt:lpstr>Högkulturerna</vt:lpstr>
      <vt:lpstr>Mesopotamien och Egypten</vt:lpstr>
      <vt:lpstr>Följder</vt:lpstr>
      <vt:lpstr>Samverkande faktorer I</vt:lpstr>
      <vt:lpstr>Samverkande faktorer II</vt:lpstr>
      <vt:lpstr>SAMVERKANDE Faktorer iii</vt:lpstr>
      <vt:lpstr> Samverkande faktorer iv </vt:lpstr>
    </vt:vector>
  </TitlesOfParts>
  <Company>Sigtuna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Nina Lindquist</dc:creator>
  <cp:lastModifiedBy>Nina Lindquist</cp:lastModifiedBy>
  <cp:revision>10</cp:revision>
  <dcterms:created xsi:type="dcterms:W3CDTF">2012-09-07T06:02:31Z</dcterms:created>
  <dcterms:modified xsi:type="dcterms:W3CDTF">2012-09-10T07:32:38Z</dcterms:modified>
</cp:coreProperties>
</file>