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8" r:id="rId4"/>
    <p:sldId id="275" r:id="rId5"/>
    <p:sldId id="277" r:id="rId6"/>
    <p:sldId id="279" r:id="rId7"/>
    <p:sldId id="280" r:id="rId8"/>
    <p:sldId id="281" r:id="rId9"/>
    <p:sldId id="282" r:id="rId10"/>
    <p:sldId id="276" r:id="rId11"/>
  </p:sldIdLst>
  <p:sldSz cx="9144000" cy="6858000" type="screen4x3"/>
  <p:notesSz cx="9144000" cy="6858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FFCC"/>
    <a:srgbClr val="FFCC99"/>
    <a:srgbClr val="DDDDDD"/>
    <a:srgbClr val="FFFF99"/>
    <a:srgbClr val="FFCC66"/>
    <a:srgbClr val="80808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9AA04B-9902-437E-92F8-E74C20A2078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356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9E40F0-8D81-452E-ABE3-82F89D4958A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6091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7138D-3A98-4C42-9453-7E209ED02860}" type="slidenum">
              <a:rPr lang="sv-SE"/>
              <a:pPr/>
              <a:t>1</a:t>
            </a:fld>
            <a:endParaRPr lang="sv-SE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2DC51-24A7-4E3F-8C1C-A70032E9CBAF}" type="slidenum">
              <a:rPr lang="sv-SE"/>
              <a:pPr/>
              <a:t>2</a:t>
            </a:fld>
            <a:endParaRPr lang="sv-SE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1. Man omvärderade den grekiska och romerska litteraturen.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D9EA3-7A68-4A33-B3F2-1C44B79B4CAC}" type="slidenum">
              <a:rPr lang="sv-SE"/>
              <a:pPr/>
              <a:t>4</a:t>
            </a:fld>
            <a:endParaRPr lang="sv-S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5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7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7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618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18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1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313E01-602C-4E8D-A6B3-ED54EF93D77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25C56-8C5C-43BA-B88D-0B17934ACD4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E83C7-2EA3-45C5-9008-2F86F4DCF1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8C8E53-CC88-4911-9103-CF1D638B61C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455BE1-B1F2-4F5D-B2F4-19ACD0BE780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C47F0-BC36-4BDB-88B7-BA2351FFBD6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C8CBB-FF6E-4600-A056-E6169AC015C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1BF4D-A3A8-4DFE-A5DB-F724A8BC713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5535-ED36-45C6-A506-F611F5885CA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4B2D-F6C5-4696-8F97-7E4BE9C1EA7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59CC-EDFD-44EB-B48C-E900EA05931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53B36-8087-4ABE-9D38-8C6137496CA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F6ECD-DC4B-495A-958D-C9265DDFDCF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v-SE"/>
            </a:p>
          </p:txBody>
        </p:sp>
        <p:sp>
          <p:nvSpPr>
            <p:cNvPr id="51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1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3A5958B-22A2-4CEE-A623-7E569F4FDB01}" type="slidenum">
              <a:rPr lang="sv-SE"/>
              <a:pPr/>
              <a:t>‹#›</a:t>
            </a:fld>
            <a:endParaRPr 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8800" dirty="0"/>
              <a:t>Medeltiden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rgbClr val="292929"/>
                </a:solidFill>
              </a:rPr>
              <a:t>C:a </a:t>
            </a:r>
            <a:r>
              <a:rPr lang="sv-SE" dirty="0" smtClean="0">
                <a:solidFill>
                  <a:srgbClr val="292929"/>
                </a:solidFill>
              </a:rPr>
              <a:t>400 </a:t>
            </a:r>
            <a:r>
              <a:rPr lang="sv-SE" dirty="0">
                <a:solidFill>
                  <a:srgbClr val="292929"/>
                </a:solidFill>
              </a:rPr>
              <a:t>– </a:t>
            </a:r>
            <a:r>
              <a:rPr lang="sv-SE" dirty="0" smtClean="0">
                <a:solidFill>
                  <a:srgbClr val="292929"/>
                </a:solidFill>
              </a:rPr>
              <a:t>1500 </a:t>
            </a:r>
            <a:r>
              <a:rPr lang="sv-SE" dirty="0" err="1">
                <a:solidFill>
                  <a:srgbClr val="292929"/>
                </a:solidFill>
              </a:rPr>
              <a:t>eKr</a:t>
            </a:r>
            <a:endParaRPr lang="sv-SE" dirty="0">
              <a:solidFill>
                <a:srgbClr val="292929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00034" y="6072206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Jonas Ekervärn</a:t>
            </a:r>
          </a:p>
          <a:p>
            <a:r>
              <a:rPr lang="sv-SE" sz="1000" dirty="0" smtClean="0"/>
              <a:t>Historia</a:t>
            </a:r>
          </a:p>
          <a:p>
            <a:r>
              <a:rPr lang="sv-SE" sz="1000" dirty="0" smtClean="0"/>
              <a:t>Arlandagymnasiet</a:t>
            </a:r>
            <a:endParaRPr lang="sv-SE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Medeltida kyrkan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2400" dirty="0" smtClean="0"/>
              <a:t>1054 delas kyrkan i två delar, Katolsk &amp; Ortodox</a:t>
            </a:r>
          </a:p>
          <a:p>
            <a:r>
              <a:rPr lang="sv-SE" sz="2400" dirty="0" smtClean="0"/>
              <a:t>Strid mellan </a:t>
            </a:r>
            <a:r>
              <a:rPr lang="sv-SE" sz="2400" dirty="0" err="1" smtClean="0"/>
              <a:t>Kejsare-Påve</a:t>
            </a:r>
            <a:r>
              <a:rPr lang="sv-SE" sz="2400" dirty="0" smtClean="0"/>
              <a:t> </a:t>
            </a:r>
            <a:r>
              <a:rPr lang="sv-SE" sz="2400" dirty="0" smtClean="0">
                <a:sym typeface="Wingdings" pitchFamily="2" charset="2"/>
              </a:rPr>
              <a:t> Påven vann 1070  Självständiga furstar</a:t>
            </a:r>
          </a:p>
          <a:p>
            <a:r>
              <a:rPr lang="sv-SE" sz="2400" dirty="0" smtClean="0">
                <a:sym typeface="Wingdings" pitchFamily="2" charset="2"/>
              </a:rPr>
              <a:t>Beskattningssystemet som växer fram ger kungarna makten åter. (Penninghushållning)</a:t>
            </a:r>
            <a:endParaRPr lang="sv-SE" sz="2400" dirty="0" smtClean="0"/>
          </a:p>
          <a:p>
            <a:endParaRPr lang="sv-SE" sz="24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sz="2000" dirty="0" smtClean="0"/>
              <a:t>Korstågen </a:t>
            </a:r>
          </a:p>
          <a:p>
            <a:pPr>
              <a:buFontTx/>
              <a:buChar char="-"/>
            </a:pPr>
            <a:r>
              <a:rPr lang="sv-SE" sz="2000" dirty="0" smtClean="0"/>
              <a:t>1095 manar påven till heligt krig mot ”de otrogna”, Jerusalem intas efter lång belägring </a:t>
            </a:r>
            <a:r>
              <a:rPr lang="sv-SE" sz="2000" dirty="0" smtClean="0">
                <a:sym typeface="Wingdings" pitchFamily="2" charset="2"/>
              </a:rPr>
              <a:t> män, kvinnor och barn blir skoningslöst ihjälslagna</a:t>
            </a:r>
          </a:p>
          <a:p>
            <a:pPr>
              <a:buFontTx/>
              <a:buChar char="-"/>
            </a:pPr>
            <a:r>
              <a:rPr lang="sv-SE" sz="2000" dirty="0" smtClean="0">
                <a:sym typeface="Wingdings" pitchFamily="2" charset="2"/>
              </a:rPr>
              <a:t>Mellanösterns civilisation inspirerar Europa, dess filosofiska och vetenskapliga skrifter ligger till grund för kunskapen som förmedlas på Europas universitet</a:t>
            </a:r>
          </a:p>
          <a:p>
            <a:pPr>
              <a:buFontTx/>
              <a:buChar char="-"/>
            </a:pPr>
            <a:endParaRPr lang="sv-SE" sz="2000" dirty="0" smtClean="0"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endParaRPr lang="sv-SE" sz="2400" dirty="0" smtClean="0"/>
          </a:p>
          <a:p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00">
              <a:srgbClr val="FFCC66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rgbClr val="663300"/>
                </a:solidFill>
              </a:rPr>
              <a:t>Viktiga årtal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357298"/>
            <a:ext cx="4038600" cy="4525963"/>
          </a:xfrm>
        </p:spPr>
        <p:txBody>
          <a:bodyPr/>
          <a:lstStyle/>
          <a:p>
            <a:r>
              <a:rPr lang="sv-SE" sz="2400" dirty="0" smtClean="0"/>
              <a:t>380</a:t>
            </a:r>
            <a:r>
              <a:rPr lang="sv-SE" sz="2400" dirty="0"/>
              <a:t>: Kristna läran blir statsreligion i det romerska riket. </a:t>
            </a:r>
          </a:p>
          <a:p>
            <a:r>
              <a:rPr lang="sv-SE" sz="2400" dirty="0" smtClean="0"/>
              <a:t>476</a:t>
            </a:r>
            <a:r>
              <a:rPr lang="sv-SE" sz="2400" dirty="0"/>
              <a:t>: Romarriket går under. Den siste romerske kejsaren avsätts</a:t>
            </a:r>
            <a:r>
              <a:rPr lang="sv-SE" sz="2400" dirty="0" smtClean="0"/>
              <a:t>.</a:t>
            </a:r>
          </a:p>
          <a:p>
            <a:r>
              <a:rPr lang="sv-SE" sz="2400" dirty="0" smtClean="0"/>
              <a:t>650</a:t>
            </a:r>
            <a:r>
              <a:rPr lang="sv-SE" sz="2400" dirty="0" smtClean="0">
                <a:sym typeface="Wingdings" pitchFamily="2" charset="2"/>
              </a:rPr>
              <a:t> Islam sprider ut sig med en rasande fart</a:t>
            </a:r>
            <a:endParaRPr lang="sv-SE" sz="2400" dirty="0" smtClean="0"/>
          </a:p>
          <a:p>
            <a:r>
              <a:rPr lang="sv-SE" sz="2400" dirty="0" smtClean="0"/>
              <a:t>1095: Påven manar till korståg</a:t>
            </a:r>
          </a:p>
          <a:p>
            <a:r>
              <a:rPr lang="sv-SE" sz="2400" dirty="0" smtClean="0"/>
              <a:t>1453: Konstantinopel blir Istanbul</a:t>
            </a:r>
            <a:endParaRPr lang="sv-SE" sz="2400" dirty="0"/>
          </a:p>
          <a:p>
            <a:pPr>
              <a:buFontTx/>
              <a:buNone/>
            </a:pPr>
            <a:endParaRPr lang="sv-SE" sz="2400" dirty="0"/>
          </a:p>
        </p:txBody>
      </p:sp>
      <p:pic>
        <p:nvPicPr>
          <p:cNvPr id="4100" name="Picture 4" descr="MCj020728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733492" y="1600200"/>
            <a:ext cx="1868015" cy="2185988"/>
          </a:xfrm>
          <a:noFill/>
          <a:ln/>
        </p:spPr>
      </p:pic>
      <p:pic>
        <p:nvPicPr>
          <p:cNvPr id="4102" name="Picture 6" descr="MCj0207282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5732814" y="3938588"/>
            <a:ext cx="1869371" cy="218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dark </a:t>
            </a:r>
            <a:r>
              <a:rPr lang="sv-SE" dirty="0" err="1" smtClean="0"/>
              <a:t>ages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Olyckor drabbar människorna, ex. Pesten, missväxt, kraftig svält </a:t>
            </a:r>
            <a:r>
              <a:rPr lang="sv-SE" dirty="0" err="1" smtClean="0"/>
              <a:t>etc</a:t>
            </a:r>
            <a:endParaRPr lang="sv-SE" dirty="0" smtClean="0"/>
          </a:p>
          <a:p>
            <a:r>
              <a:rPr lang="sv-SE" dirty="0" smtClean="0"/>
              <a:t>Väldigt magert historiskt källmaterial </a:t>
            </a:r>
            <a:r>
              <a:rPr lang="sv-SE" dirty="0" err="1" smtClean="0"/>
              <a:t>pga</a:t>
            </a:r>
            <a:r>
              <a:rPr lang="sv-SE" dirty="0" smtClean="0"/>
              <a:t> att extremt få kunde läsa och skriva (inte ens kungarna)</a:t>
            </a:r>
          </a:p>
          <a:p>
            <a:r>
              <a:rPr lang="sv-SE" dirty="0" smtClean="0"/>
              <a:t>Rikedom uppstod främst genom plundring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 descr="MPj0424351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3599411" y="2373284"/>
            <a:ext cx="1945178" cy="1654233"/>
          </a:xfrm>
          <a:noFill/>
          <a:ln/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57158" y="1500174"/>
            <a:ext cx="8497887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v-SE" dirty="0"/>
              <a:t> </a:t>
            </a:r>
            <a:r>
              <a:rPr lang="sv-SE" sz="2400" dirty="0"/>
              <a:t>Västrom gick under på 400-talet och germanerna bildade inget nytt, stort rike utan flera mindre.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400" dirty="0"/>
              <a:t> Arvet från antiken glömdes bort.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400" dirty="0"/>
              <a:t> På ett område hade Rom dock fått ny makt: </a:t>
            </a:r>
            <a:r>
              <a:rPr lang="sv-SE" sz="2400" b="1" dirty="0"/>
              <a:t>Den katolska kyrkan. </a:t>
            </a:r>
            <a:r>
              <a:rPr lang="sv-SE" sz="2400" dirty="0"/>
              <a:t>De sände ut missionärer till de germanska rikena.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400" dirty="0"/>
              <a:t> Kungarna gick över till kristendomen.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400" dirty="0"/>
              <a:t> Kyrkor och kloster bildades.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400" dirty="0"/>
              <a:t>Klostren blev kulturhärdar. Där fanns de första skolorna, där skrevs Biblar, mässböcker, läroböcker, psalmer m.m.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400" dirty="0"/>
              <a:t>I klostren skrev man även av antikens litteratur.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928662" y="500042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>
                <a:solidFill>
                  <a:schemeClr val="tx2"/>
                </a:solidFill>
              </a:rPr>
              <a:t>Övergripande händelseförlopp</a:t>
            </a:r>
            <a:endParaRPr lang="sv-SE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otrygg 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400-600 talet </a:t>
            </a:r>
            <a:r>
              <a:rPr lang="sv-SE" sz="2800" b="1" dirty="0" smtClean="0"/>
              <a:t>klimatförändring </a:t>
            </a:r>
            <a:r>
              <a:rPr lang="sv-SE" sz="2800" dirty="0" smtClean="0">
                <a:sym typeface="Wingdings" pitchFamily="2" charset="2"/>
              </a:rPr>
              <a:t> jordbrukets avkastning minskar  sämre föda  svagare människor  sjukdomar drabbar människor hårdare  folkmängden minskar med ¼  Europa blir glesbefolkat, lantligt och primitivt</a:t>
            </a:r>
          </a:p>
          <a:p>
            <a:r>
              <a:rPr lang="sv-SE" sz="2800" dirty="0" smtClean="0">
                <a:sym typeface="Wingdings" pitchFamily="2" charset="2"/>
              </a:rPr>
              <a:t>Drömmen om romarriket lever! (Ruiner och vägar finns kvar) Karl den Store på 700-800talet krönts till kejsare. Delar ut gåvor och jord till stormän för att få hjälp med ordningen i riket.</a:t>
            </a:r>
            <a:endParaRPr lang="sv-SE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Feodalism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Kungarna behöver stormännen och sina krigare </a:t>
            </a:r>
            <a:r>
              <a:rPr lang="sv-SE" dirty="0" smtClean="0">
                <a:sym typeface="Wingdings" pitchFamily="2" charset="2"/>
              </a:rPr>
              <a:t> delar ut jord (förläningar), pengahushållning hade tappat betydelse naturahushållning var gällande, stormannen blev Vasall som höll ordning och förvaltade delar av riket (län) </a:t>
            </a:r>
            <a:r>
              <a:rPr lang="sv-SE" dirty="0" err="1" smtClean="0">
                <a:sym typeface="Wingdings" pitchFamily="2" charset="2"/>
              </a:rPr>
              <a:t>Feodum</a:t>
            </a:r>
            <a:r>
              <a:rPr lang="sv-SE" dirty="0" smtClean="0">
                <a:sym typeface="Wingdings" pitchFamily="2" charset="2"/>
              </a:rPr>
              <a:t> betyder län på latin.</a:t>
            </a:r>
          </a:p>
          <a:p>
            <a:endParaRPr lang="sv-SE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Kungens makt försvagas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Under feodaltiden så försvagas kungens makt. Se följande mönster: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Stigbygel </a:t>
            </a:r>
            <a:r>
              <a:rPr lang="sv-SE" dirty="0" smtClean="0">
                <a:sym typeface="Wingdings" pitchFamily="2" charset="2"/>
              </a:rPr>
              <a:t> krigare till häst (riddare)  Vasallerna behöver riddare, dyrt, krävs stort län för att få in skatter  Vasallerna behövde egna vasaller i länet för att få hjälp att styra  kungens makt försvagas! (bonden – riddaren – stormannen – hertigen – kungen)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Jordbruket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sz="3600" dirty="0" smtClean="0"/>
              <a:t>Jordbruket effektiviseras…</a:t>
            </a:r>
          </a:p>
          <a:p>
            <a:pPr>
              <a:buNone/>
            </a:pPr>
            <a:endParaRPr lang="sv-SE" sz="3600" dirty="0" smtClean="0"/>
          </a:p>
          <a:p>
            <a:r>
              <a:rPr lang="sv-SE" dirty="0" smtClean="0"/>
              <a:t>Från tvåskifte till treskifte</a:t>
            </a:r>
          </a:p>
          <a:p>
            <a:r>
              <a:rPr lang="sv-SE" dirty="0" smtClean="0"/>
              <a:t>Från oxar till hästar (dragsele – bogträ)</a:t>
            </a:r>
          </a:p>
          <a:p>
            <a:r>
              <a:rPr lang="sv-SE" dirty="0" smtClean="0"/>
              <a:t>Från årdret till hjulplogen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år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132856"/>
            <a:ext cx="2953548" cy="1584176"/>
          </a:xfrm>
        </p:spPr>
      </p:pic>
      <p:pic>
        <p:nvPicPr>
          <p:cNvPr id="5" name="Bildobjekt 4" descr="hjulplog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132856"/>
            <a:ext cx="3048000" cy="1476375"/>
          </a:xfrm>
          <a:prstGeom prst="rect">
            <a:avLst/>
          </a:prstGeom>
        </p:spPr>
      </p:pic>
      <p:pic>
        <p:nvPicPr>
          <p:cNvPr id="6" name="Bildobjekt 5" descr="Bogträ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149080"/>
            <a:ext cx="2808312" cy="2103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lans">
  <a:themeElements>
    <a:clrScheme name="Balans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s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s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s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481</Words>
  <Application>Microsoft Office PowerPoint</Application>
  <PresentationFormat>Bildspel på skärmen (4:3)</PresentationFormat>
  <Paragraphs>50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Balans</vt:lpstr>
      <vt:lpstr>Medeltiden</vt:lpstr>
      <vt:lpstr>Viktiga årtal</vt:lpstr>
      <vt:lpstr>The dark ages</vt:lpstr>
      <vt:lpstr>PowerPoint-presentation</vt:lpstr>
      <vt:lpstr>En otrygg tid</vt:lpstr>
      <vt:lpstr>Feodalism</vt:lpstr>
      <vt:lpstr>Kungens makt försvagas</vt:lpstr>
      <vt:lpstr>Jordbruket</vt:lpstr>
      <vt:lpstr>PowerPoint-presentation</vt:lpstr>
      <vt:lpstr>Medeltida kyrkan</vt:lpstr>
    </vt:vector>
  </TitlesOfParts>
  <Company>BUnet Ängelholm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Medeltiden</dc:title>
  <dc:creator>HTJY</dc:creator>
  <cp:lastModifiedBy>Jonas Ekervärn</cp:lastModifiedBy>
  <cp:revision>46</cp:revision>
  <dcterms:created xsi:type="dcterms:W3CDTF">2005-04-05T07:32:56Z</dcterms:created>
  <dcterms:modified xsi:type="dcterms:W3CDTF">2012-10-08T13:46:50Z</dcterms:modified>
</cp:coreProperties>
</file>