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7" r:id="rId3"/>
    <p:sldId id="286" r:id="rId4"/>
    <p:sldId id="259" r:id="rId5"/>
    <p:sldId id="268" r:id="rId6"/>
    <p:sldId id="288" r:id="rId7"/>
    <p:sldId id="260" r:id="rId8"/>
    <p:sldId id="274" r:id="rId9"/>
    <p:sldId id="284" r:id="rId10"/>
    <p:sldId id="261" r:id="rId11"/>
    <p:sldId id="262" r:id="rId12"/>
    <p:sldId id="271" r:id="rId13"/>
    <p:sldId id="285" r:id="rId14"/>
    <p:sldId id="280" r:id="rId15"/>
    <p:sldId id="279" r:id="rId16"/>
    <p:sldId id="273" r:id="rId17"/>
    <p:sldId id="281" r:id="rId18"/>
    <p:sldId id="278" r:id="rId19"/>
    <p:sldId id="275" r:id="rId20"/>
    <p:sldId id="287" r:id="rId21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3153EFAC-0638-4287-9867-A8A252E032BD}">
          <p14:sldIdLst>
            <p14:sldId id="256"/>
            <p14:sldId id="277"/>
            <p14:sldId id="286"/>
            <p14:sldId id="259"/>
            <p14:sldId id="268"/>
            <p14:sldId id="288"/>
            <p14:sldId id="260"/>
            <p14:sldId id="274"/>
            <p14:sldId id="284"/>
            <p14:sldId id="261"/>
            <p14:sldId id="262"/>
            <p14:sldId id="271"/>
            <p14:sldId id="285"/>
            <p14:sldId id="280"/>
            <p14:sldId id="279"/>
            <p14:sldId id="273"/>
            <p14:sldId id="281"/>
            <p14:sldId id="278"/>
            <p14:sldId id="275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8F6E5-D124-4BF4-ABB2-7A7B6FA89837}" type="datetimeFigureOut">
              <a:rPr lang="sv-SE" smtClean="0"/>
              <a:pPr/>
              <a:t>14-11-10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CDFDC-DE9F-44D0-9909-21A472AB6533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026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5CF23-E637-4DC0-B43A-8D86976090D1}" type="datetimeFigureOut">
              <a:rPr lang="sv-SE" smtClean="0"/>
              <a:pPr/>
              <a:t>14-11-10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AF453-8AFC-4324-99B4-4D1728D01CD0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599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AF453-8AFC-4324-99B4-4D1728D01CD0}" type="slidenum">
              <a:rPr lang="sv-SE" smtClean="0"/>
              <a:pPr/>
              <a:t>11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AF453-8AFC-4324-99B4-4D1728D01CD0}" type="slidenum">
              <a:rPr lang="sv-SE" smtClean="0"/>
              <a:pPr/>
              <a:t>13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22" name="Underrubri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CE517-8A24-46BB-9F84-8381AA77D670}" type="datetimeFigureOut">
              <a:rPr lang="sv-SE" smtClean="0"/>
              <a:pPr/>
              <a:t>14-11-10</a:t>
            </a:fld>
            <a:endParaRPr lang="sv-SE"/>
          </a:p>
        </p:txBody>
      </p:sp>
      <p:sp>
        <p:nvSpPr>
          <p:cNvPr id="20" name="Platshållare för sidfo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62240-6F91-4217-B99E-2739892F0E63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8" name="Ellip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CE517-8A24-46BB-9F84-8381AA77D670}" type="datetimeFigureOut">
              <a:rPr lang="sv-SE" smtClean="0"/>
              <a:pPr/>
              <a:t>14-11-10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62240-6F91-4217-B99E-2739892F0E6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CE517-8A24-46BB-9F84-8381AA77D670}" type="datetimeFigureOut">
              <a:rPr lang="sv-SE" smtClean="0"/>
              <a:pPr/>
              <a:t>14-11-10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62240-6F91-4217-B99E-2739892F0E6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CE517-8A24-46BB-9F84-8381AA77D670}" type="datetimeFigureOut">
              <a:rPr lang="sv-SE" smtClean="0"/>
              <a:pPr/>
              <a:t>14-11-10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62240-6F91-4217-B99E-2739892F0E6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CE517-8A24-46BB-9F84-8381AA77D670}" type="datetimeFigureOut">
              <a:rPr lang="sv-SE" smtClean="0"/>
              <a:pPr/>
              <a:t>14-11-10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62240-6F91-4217-B99E-2739892F0E63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CE517-8A24-46BB-9F84-8381AA77D670}" type="datetimeFigureOut">
              <a:rPr lang="sv-SE" smtClean="0"/>
              <a:pPr/>
              <a:t>14-11-10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62240-6F91-4217-B99E-2739892F0E6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CE517-8A24-46BB-9F84-8381AA77D670}" type="datetimeFigureOut">
              <a:rPr lang="sv-SE" smtClean="0"/>
              <a:pPr/>
              <a:t>14-11-10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62240-6F91-4217-B99E-2739892F0E6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CE517-8A24-46BB-9F84-8381AA77D670}" type="datetimeFigureOut">
              <a:rPr lang="sv-SE" smtClean="0"/>
              <a:pPr/>
              <a:t>14-11-10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62240-6F91-4217-B99E-2739892F0E6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CE517-8A24-46BB-9F84-8381AA77D670}" type="datetimeFigureOut">
              <a:rPr lang="sv-SE" smtClean="0"/>
              <a:pPr/>
              <a:t>14-11-10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62240-6F91-4217-B99E-2739892F0E63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CE517-8A24-46BB-9F84-8381AA77D670}" type="datetimeFigureOut">
              <a:rPr lang="sv-SE" smtClean="0"/>
              <a:pPr/>
              <a:t>14-11-10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62240-6F91-4217-B99E-2739892F0E63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CE517-8A24-46BB-9F84-8381AA77D670}" type="datetimeFigureOut">
              <a:rPr lang="sv-SE" smtClean="0"/>
              <a:pPr/>
              <a:t>14-11-10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62240-6F91-4217-B99E-2739892F0E63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9" name="Flödesschema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ödesschema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latshållare för rubrik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Platshållare för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24" name="Platshållare för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72CE517-8A24-46BB-9F84-8381AA77D670}" type="datetimeFigureOut">
              <a:rPr lang="sv-SE" smtClean="0"/>
              <a:pPr/>
              <a:t>14-11-10</a:t>
            </a:fld>
            <a:endParaRPr lang="sv-SE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v-SE"/>
          </a:p>
        </p:txBody>
      </p:sp>
      <p:sp>
        <p:nvSpPr>
          <p:cNvPr id="22" name="Platshållare för bild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A262240-6F91-4217-B99E-2739892F0E63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Medeltiden</a:t>
            </a:r>
            <a:br>
              <a:rPr lang="sv-SE" dirty="0" smtClean="0"/>
            </a:br>
            <a:r>
              <a:rPr lang="sv-SE" dirty="0" smtClean="0"/>
              <a:t>Cirka </a:t>
            </a:r>
            <a:r>
              <a:rPr lang="sv-SE" dirty="0"/>
              <a:t>500 e. Kr.  - 1500 e. Kr</a:t>
            </a:r>
            <a:r>
              <a:rPr lang="sv-SE" dirty="0" smtClean="0"/>
              <a:t>.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243232"/>
          </a:xfrm>
        </p:spPr>
        <p:txBody>
          <a:bodyPr/>
          <a:lstStyle/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Bilden visar adeln</a:t>
            </a:r>
            <a:endParaRPr lang="sv-SE" dirty="0"/>
          </a:p>
          <a:p>
            <a:r>
              <a:rPr lang="sv-SE" dirty="0" smtClean="0"/>
              <a:t>under medeltiden.</a:t>
            </a:r>
          </a:p>
        </p:txBody>
      </p:sp>
      <p:pic>
        <p:nvPicPr>
          <p:cNvPr id="4" name="Picture 3" descr="medeltiden adel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1844824"/>
            <a:ext cx="4752528" cy="4908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Högmedeltiden 1000-1300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Handeln och städer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sv-SE" dirty="0" smtClean="0"/>
          </a:p>
          <a:p>
            <a:r>
              <a:rPr lang="sv-SE" dirty="0" smtClean="0"/>
              <a:t>Befolkningen </a:t>
            </a:r>
            <a:r>
              <a:rPr lang="sv-SE" dirty="0" smtClean="0"/>
              <a:t>ökade i västeuropa,</a:t>
            </a:r>
            <a:r>
              <a:rPr lang="sv-SE" dirty="0" smtClean="0"/>
              <a:t>1000-1300-talet. </a:t>
            </a:r>
            <a:r>
              <a:rPr lang="sv-SE" dirty="0" smtClean="0"/>
              <a:t>Från 12-15milj till 45-50milj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Fortfarande vanligt med naturahushållning, och inte penninghushållning. </a:t>
            </a:r>
          </a:p>
          <a:p>
            <a:endParaRPr lang="sv-SE" dirty="0" smtClean="0"/>
          </a:p>
          <a:p>
            <a:r>
              <a:rPr lang="sv-SE" dirty="0" smtClean="0"/>
              <a:t>Handeln växte, fler handelsstäder bildades. </a:t>
            </a:r>
          </a:p>
          <a:p>
            <a:endParaRPr lang="sv-SE" dirty="0" smtClean="0"/>
          </a:p>
          <a:p>
            <a:r>
              <a:rPr lang="sv-SE" dirty="0"/>
              <a:t>Dåligt utvecklad </a:t>
            </a:r>
            <a:r>
              <a:rPr lang="sv-SE" dirty="0" smtClean="0"/>
              <a:t>infrastruktur, svårare att frakta varor. </a:t>
            </a:r>
            <a:r>
              <a:rPr lang="sv-SE" dirty="0"/>
              <a:t>Vattenvägar var att föredra. </a:t>
            </a:r>
            <a:r>
              <a:rPr lang="sv-SE" dirty="0" smtClean="0"/>
              <a:t> Östersjön, Nordsjön, Medelhavet.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Högmedeltiden 1000-1300 Jordbruket förändras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sv-SE" dirty="0" smtClean="0"/>
          </a:p>
          <a:p>
            <a:r>
              <a:rPr lang="sv-SE" dirty="0" smtClean="0"/>
              <a:t>Började odla upp ny mark.</a:t>
            </a:r>
          </a:p>
          <a:p>
            <a:endParaRPr lang="sv-SE" dirty="0" smtClean="0"/>
          </a:p>
          <a:p>
            <a:r>
              <a:rPr lang="sv-SE" dirty="0" smtClean="0"/>
              <a:t>Vattenkvarnar, väderkvarnar, ny plog som drogs av hästar istället för oxar. Hästarna var snabbare.</a:t>
            </a:r>
          </a:p>
          <a:p>
            <a:endParaRPr lang="sv-SE" dirty="0" smtClean="0"/>
          </a:p>
          <a:p>
            <a:r>
              <a:rPr lang="sv-SE" dirty="0" smtClean="0"/>
              <a:t>Från tvåskifte </a:t>
            </a:r>
            <a:r>
              <a:rPr lang="sv-SE" dirty="0" smtClean="0">
                <a:sym typeface="Wingdings" pitchFamily="2" charset="2"/>
              </a:rPr>
              <a:t>till </a:t>
            </a:r>
            <a:r>
              <a:rPr lang="sv-SE" dirty="0" smtClean="0"/>
              <a:t>treskifte. Jorden var delad i tre delar, växlade mellan höstsäd och vårsäd, och det tredje året låg den i träda. </a:t>
            </a:r>
          </a:p>
          <a:p>
            <a:endParaRPr lang="sv-SE" dirty="0" smtClean="0"/>
          </a:p>
          <a:p>
            <a:r>
              <a:rPr lang="sv-SE" dirty="0" smtClean="0"/>
              <a:t>Varje skörd ger dubbelt så mycket föda.</a:t>
            </a: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Handelsstäder: Östersjön och Nordsjön (Hansan)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9111638" cy="5373216"/>
          </a:xfrm>
        </p:spPr>
      </p:pic>
    </p:spTree>
    <p:extLst>
      <p:ext uri="{BB962C8B-B14F-4D97-AF65-F5344CB8AC3E}">
        <p14:creationId xmlns:p14="http://schemas.microsoft.com/office/powerpoint/2010/main" val="2402209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Högmedeltiden 1000-1300 </a:t>
            </a:r>
            <a:br>
              <a:rPr lang="sv-SE" dirty="0" smtClean="0"/>
            </a:br>
            <a:r>
              <a:rPr lang="sv-SE" dirty="0" smtClean="0"/>
              <a:t>Forts. Handeln och städer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sv-SE" dirty="0" smtClean="0"/>
          </a:p>
          <a:p>
            <a:r>
              <a:rPr lang="sv-SE" dirty="0" smtClean="0"/>
              <a:t>Skillnad på olika varor: </a:t>
            </a:r>
          </a:p>
          <a:p>
            <a:pPr>
              <a:buNone/>
            </a:pPr>
            <a:r>
              <a:rPr lang="sv-SE" dirty="0" smtClean="0"/>
              <a:t>		Lyxvaror: textilier, kryddor.</a:t>
            </a:r>
          </a:p>
          <a:p>
            <a:pPr>
              <a:buNone/>
            </a:pPr>
            <a:r>
              <a:rPr lang="sv-SE" dirty="0" smtClean="0"/>
              <a:t>		Nödvändighetsprodukter: trä, järn, salt.</a:t>
            </a:r>
          </a:p>
          <a:p>
            <a:pPr>
              <a:buNone/>
            </a:pPr>
            <a:endParaRPr lang="sv-SE" dirty="0" smtClean="0"/>
          </a:p>
          <a:p>
            <a:pPr>
              <a:buFont typeface="Arial" charset="0"/>
              <a:buChar char="•"/>
            </a:pPr>
            <a:r>
              <a:rPr lang="sv-SE" dirty="0" smtClean="0"/>
              <a:t>Risker med handelsverksamheten, pga. ”rövarekonomin”. </a:t>
            </a:r>
          </a:p>
          <a:p>
            <a:pPr>
              <a:buNone/>
            </a:pPr>
            <a:endParaRPr lang="sv-SE" dirty="0" smtClean="0"/>
          </a:p>
          <a:p>
            <a:pPr>
              <a:buFont typeface="Arial" charset="0"/>
              <a:buChar char="•"/>
            </a:pPr>
            <a:r>
              <a:rPr lang="sv-SE" dirty="0" smtClean="0"/>
              <a:t>Städerna var från början områden som lydde under en herreman. Växte fram från borg, katedral, eller naturliga mötesplatser.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Högmedeltiden 1000-1300</a:t>
            </a:r>
            <a:br>
              <a:rPr lang="sv-SE" dirty="0" smtClean="0"/>
            </a:br>
            <a:r>
              <a:rPr lang="sv-SE" dirty="0" smtClean="0"/>
              <a:t>Växande samhällsgrupp i städerna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sv-SE" dirty="0" smtClean="0"/>
          </a:p>
          <a:p>
            <a:r>
              <a:rPr lang="sv-SE" dirty="0" smtClean="0"/>
              <a:t>Borgerskapet: hantverkare och köpmän. Passade inte in i kyrkans samhällsordning. </a:t>
            </a:r>
          </a:p>
          <a:p>
            <a:endParaRPr lang="sv-SE" dirty="0" smtClean="0"/>
          </a:p>
          <a:p>
            <a:r>
              <a:rPr lang="sv-SE" dirty="0" smtClean="0"/>
              <a:t>Penninghushållning fick en större betydelse. Säljer en del av sin produktion för pengar, för att sen köpa andra varor.</a:t>
            </a:r>
          </a:p>
          <a:p>
            <a:endParaRPr lang="sv-SE" dirty="0" smtClean="0"/>
          </a:p>
          <a:p>
            <a:r>
              <a:rPr lang="sv-SE" dirty="0" smtClean="0"/>
              <a:t>Utvecklade skrån för att skydda sin verksamhet, reglera pris och kvalitet.</a:t>
            </a:r>
          </a:p>
          <a:p>
            <a:endParaRPr lang="sv-SE" dirty="0" smtClean="0"/>
          </a:p>
          <a:p>
            <a:r>
              <a:rPr lang="sv-SE" dirty="0" smtClean="0"/>
              <a:t>Lärling &gt; gesäll &gt; mästarprov. </a:t>
            </a: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Högmedeltiden 1000-1300</a:t>
            </a:r>
            <a:br>
              <a:rPr lang="sv-SE" dirty="0" smtClean="0"/>
            </a:br>
            <a:r>
              <a:rPr lang="sv-SE" dirty="0" smtClean="0"/>
              <a:t>Korstågen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charset="0"/>
              <a:buChar char="•"/>
            </a:pPr>
            <a:endParaRPr lang="sv-SE" dirty="0" smtClean="0"/>
          </a:p>
          <a:p>
            <a:pPr>
              <a:buFont typeface="Arial" charset="0"/>
              <a:buChar char="•"/>
            </a:pPr>
            <a:r>
              <a:rPr lang="sv-SE" dirty="0" smtClean="0"/>
              <a:t>Återta Palestina från islam.</a:t>
            </a:r>
          </a:p>
          <a:p>
            <a:pPr>
              <a:buFont typeface="Arial" charset="0"/>
              <a:buChar char="•"/>
            </a:pPr>
            <a:endParaRPr lang="sv-SE" dirty="0" smtClean="0"/>
          </a:p>
          <a:p>
            <a:pPr>
              <a:buFont typeface="Arial" charset="0"/>
              <a:buChar char="•"/>
            </a:pPr>
            <a:r>
              <a:rPr lang="sv-SE" dirty="0" smtClean="0"/>
              <a:t>Visa kyrkans inflytande och roll i samhället,  ”Guds vilja”.</a:t>
            </a:r>
          </a:p>
          <a:p>
            <a:pPr>
              <a:buFont typeface="Arial" charset="0"/>
              <a:buChar char="•"/>
            </a:pPr>
            <a:endParaRPr lang="sv-SE" dirty="0" smtClean="0"/>
          </a:p>
          <a:p>
            <a:pPr>
              <a:buFont typeface="Arial" charset="0"/>
              <a:buChar char="•"/>
            </a:pPr>
            <a:r>
              <a:rPr lang="sv-SE" dirty="0" smtClean="0"/>
              <a:t>Handelspolitiska orsaker: säkra handelsvägar och varor. Norditalienska städer finansierade korstågen av dessa anldeningar.</a:t>
            </a:r>
          </a:p>
          <a:p>
            <a:pPr>
              <a:buFont typeface="Arial" charset="0"/>
              <a:buChar char="•"/>
            </a:pPr>
            <a:endParaRPr lang="sv-SE" dirty="0" smtClean="0"/>
          </a:p>
          <a:p>
            <a:pPr>
              <a:buFont typeface="Arial" charset="0"/>
              <a:buChar char="•"/>
            </a:pPr>
            <a:r>
              <a:rPr lang="sv-SE" dirty="0" smtClean="0"/>
              <a:t>Kulturellt utbyte: vetenskapsmän och filosofer.</a:t>
            </a:r>
          </a:p>
          <a:p>
            <a:pPr>
              <a:buFont typeface="Arial" charset="0"/>
              <a:buChar char="•"/>
            </a:pP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Senmedeltiden 1300-1500</a:t>
            </a:r>
            <a:br>
              <a:rPr lang="sv-SE" dirty="0" smtClean="0"/>
            </a:br>
            <a:r>
              <a:rPr lang="sv-SE" dirty="0" smtClean="0"/>
              <a:t>Digerdöden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v-SE" dirty="0" smtClean="0"/>
          </a:p>
          <a:p>
            <a:r>
              <a:rPr lang="sv-SE" dirty="0"/>
              <a:t>Klimatförändring </a:t>
            </a:r>
            <a:r>
              <a:rPr lang="sv-SE" dirty="0">
                <a:sym typeface="Wingdings" pitchFamily="2" charset="2"/>
              </a:rPr>
              <a:t> Undernärda människor, s</a:t>
            </a:r>
            <a:r>
              <a:rPr lang="sv-SE" dirty="0"/>
              <a:t>vältkatastrofer ökade bara antalet döda.</a:t>
            </a:r>
          </a:p>
          <a:p>
            <a:r>
              <a:rPr lang="sv-SE" dirty="0" smtClean="0"/>
              <a:t>Digerdöden</a:t>
            </a:r>
            <a:r>
              <a:rPr lang="sv-SE" dirty="0" smtClean="0"/>
              <a:t>: svårt att undvika pesten! </a:t>
            </a:r>
            <a:r>
              <a:rPr lang="sv-SE" dirty="0" smtClean="0"/>
              <a:t>(1347) </a:t>
            </a:r>
            <a:r>
              <a:rPr lang="sv-SE" dirty="0" smtClean="0">
                <a:sym typeface="Wingdings" pitchFamily="2" charset="2"/>
              </a:rPr>
              <a:t>Extremt </a:t>
            </a:r>
            <a:r>
              <a:rPr lang="sv-SE" dirty="0" smtClean="0">
                <a:sym typeface="Wingdings" pitchFamily="2" charset="2"/>
              </a:rPr>
              <a:t>hög dödlighet när man drabbades</a:t>
            </a:r>
            <a:r>
              <a:rPr lang="sv-SE" dirty="0" smtClean="0">
                <a:sym typeface="Wingdings" pitchFamily="2" charset="2"/>
              </a:rPr>
              <a:t>. 35-40% av </a:t>
            </a:r>
            <a:r>
              <a:rPr lang="sv-SE" dirty="0" err="1" smtClean="0">
                <a:sym typeface="Wingdings" pitchFamily="2" charset="2"/>
              </a:rPr>
              <a:t>europas</a:t>
            </a:r>
            <a:r>
              <a:rPr lang="sv-SE" dirty="0" smtClean="0">
                <a:sym typeface="Wingdings" pitchFamily="2" charset="2"/>
              </a:rPr>
              <a:t> befolkning dog.</a:t>
            </a:r>
            <a:endParaRPr lang="sv-SE" dirty="0">
              <a:sym typeface="Wingdings" pitchFamily="2" charset="2"/>
            </a:endParaRPr>
          </a:p>
          <a:p>
            <a:r>
              <a:rPr lang="sv-SE" dirty="0" smtClean="0">
                <a:sym typeface="Wingdings" pitchFamily="2" charset="2"/>
              </a:rPr>
              <a:t>Människorna </a:t>
            </a:r>
            <a:r>
              <a:rPr lang="sv-SE" dirty="0" smtClean="0">
                <a:sym typeface="Wingdings" pitchFamily="2" charset="2"/>
              </a:rPr>
              <a:t>trodde att Gud straffade </a:t>
            </a:r>
            <a:r>
              <a:rPr lang="sv-SE" dirty="0" smtClean="0">
                <a:sym typeface="Wingdings" pitchFamily="2" charset="2"/>
              </a:rPr>
              <a:t>dem</a:t>
            </a:r>
            <a:endParaRPr lang="sv-SE" dirty="0">
              <a:sym typeface="Wingdings" pitchFamily="2" charset="2"/>
            </a:endParaRPr>
          </a:p>
          <a:p>
            <a:r>
              <a:rPr lang="sv-SE" dirty="0" smtClean="0">
                <a:sym typeface="Wingdings" pitchFamily="2" charset="2"/>
              </a:rPr>
              <a:t>Tomma gårdar, svårt att hitta arbetare till jordbruken. Överlevande bönder fick det bra! Godsägare fick det sämre…</a:t>
            </a:r>
          </a:p>
        </p:txBody>
      </p:sp>
    </p:spTree>
    <p:extLst>
      <p:ext uri="{BB962C8B-B14F-4D97-AF65-F5344CB8AC3E}">
        <p14:creationId xmlns:p14="http://schemas.microsoft.com/office/powerpoint/2010/main" val="989969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Senmedeltid 1300-1500</a:t>
            </a:r>
            <a:br>
              <a:rPr lang="sv-SE" dirty="0" smtClean="0"/>
            </a:br>
            <a:r>
              <a:rPr lang="sv-SE" dirty="0" smtClean="0"/>
              <a:t>Maktskifte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sv-SE" dirty="0" smtClean="0"/>
          </a:p>
          <a:p>
            <a:r>
              <a:rPr lang="sv-SE" dirty="0" smtClean="0"/>
              <a:t>Kungens makt stärktes, adelns började förlora sin politiska och militära ställning</a:t>
            </a:r>
            <a:r>
              <a:rPr lang="sv-SE" dirty="0" smtClean="0"/>
              <a:t>. Köpte soldater-höga skatter- bondeuppror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Skifte till penninghushållning  = kungen kunde köpa det han behövde</a:t>
            </a:r>
            <a:r>
              <a:rPr lang="sv-SE" dirty="0" smtClean="0"/>
              <a:t>. 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Feodalismen fungerade inte längre som styrningsmedel = ej styra landet genom förläningar.</a:t>
            </a:r>
          </a:p>
          <a:p>
            <a:endParaRPr lang="sv-SE" dirty="0" smtClean="0"/>
          </a:p>
          <a:p>
            <a:r>
              <a:rPr lang="sv-SE" dirty="0" smtClean="0"/>
              <a:t>Parlament (riksdag) samt representanter; präster, adel, borgare. Bönder tillkallades sällan</a:t>
            </a:r>
            <a:r>
              <a:rPr lang="sv-SE" dirty="0" smtClean="0"/>
              <a:t>. </a:t>
            </a: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Senmedeltid 1300-1500</a:t>
            </a:r>
            <a:br>
              <a:rPr lang="sv-SE" dirty="0" smtClean="0"/>
            </a:br>
            <a:r>
              <a:rPr lang="sv-SE" dirty="0" smtClean="0"/>
              <a:t>Krisperiod för kyrkan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v-SE" dirty="0" smtClean="0"/>
          </a:p>
          <a:p>
            <a:r>
              <a:rPr lang="sv-SE" dirty="0" smtClean="0"/>
              <a:t>Fler började kritisera och ifrågasätta kyrkan. Kritiserade rikedomarna och påvar/prästers högre status och makt. </a:t>
            </a:r>
          </a:p>
          <a:p>
            <a:endParaRPr lang="sv-SE" dirty="0" smtClean="0"/>
          </a:p>
          <a:p>
            <a:r>
              <a:rPr lang="sv-SE" dirty="0" smtClean="0"/>
              <a:t>Bibeln innehöll det nödvändiga för frälsningen.</a:t>
            </a:r>
          </a:p>
          <a:p>
            <a:endParaRPr lang="sv-SE" dirty="0" smtClean="0"/>
          </a:p>
          <a:p>
            <a:r>
              <a:rPr lang="sv-SE" dirty="0" smtClean="0"/>
              <a:t>Kyrkan behövde inte vara förmedlaren.</a:t>
            </a:r>
          </a:p>
          <a:p>
            <a:endParaRPr lang="sv-SE" dirty="0" smtClean="0"/>
          </a:p>
          <a:p>
            <a:r>
              <a:rPr lang="sv-SE" dirty="0" smtClean="0"/>
              <a:t>Även adelns privilegier kritiserades.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55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Senmedeltiden 1300-1500 </a:t>
            </a:r>
            <a:r>
              <a:rPr lang="sv-SE" dirty="0" err="1" smtClean="0"/>
              <a:t>Hundraårskriget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v-SE" dirty="0" smtClean="0"/>
          </a:p>
          <a:p>
            <a:r>
              <a:rPr lang="sv-SE" dirty="0" smtClean="0"/>
              <a:t>Konflikten berörde franska landområden som engelska kungar kontrollerade. </a:t>
            </a:r>
          </a:p>
          <a:p>
            <a:endParaRPr lang="sv-SE" dirty="0" smtClean="0"/>
          </a:p>
          <a:p>
            <a:r>
              <a:rPr lang="sv-SE" dirty="0" smtClean="0"/>
              <a:t>Kriget pågick inte konstant under hundra år, utan skedde med mellanrum.</a:t>
            </a:r>
          </a:p>
          <a:p>
            <a:endParaRPr lang="sv-SE" dirty="0" smtClean="0"/>
          </a:p>
          <a:p>
            <a:r>
              <a:rPr lang="sv-SE" dirty="0" smtClean="0"/>
              <a:t>De behövde samla ihop pengar (krig är dyrt!), soldater, mat, krigsmateriel. Svårt då pesten spreds över Europa.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3412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Varför ”the dark ages”?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Digerdöden </a:t>
            </a:r>
            <a:r>
              <a:rPr lang="sv-SE" dirty="0" smtClean="0">
                <a:sym typeface="Wingdings" pitchFamily="2" charset="2"/>
              </a:rPr>
              <a:t>ledde till minskad befolkning.</a:t>
            </a:r>
          </a:p>
          <a:p>
            <a:endParaRPr lang="sv-SE" dirty="0" smtClean="0"/>
          </a:p>
          <a:p>
            <a:r>
              <a:rPr lang="sv-SE" dirty="0" smtClean="0"/>
              <a:t>Klimatförändringar </a:t>
            </a:r>
            <a:r>
              <a:rPr lang="sv-SE" dirty="0" smtClean="0">
                <a:sym typeface="Wingdings" pitchFamily="2" charset="2"/>
              </a:rPr>
              <a:t> missväxt, s</a:t>
            </a:r>
            <a:r>
              <a:rPr lang="sv-SE" dirty="0" smtClean="0"/>
              <a:t>vält.</a:t>
            </a:r>
          </a:p>
          <a:p>
            <a:pPr marL="82296" indent="0">
              <a:buNone/>
            </a:pPr>
            <a:endParaRPr lang="sv-SE" dirty="0" smtClean="0"/>
          </a:p>
          <a:p>
            <a:r>
              <a:rPr lang="sv-SE" dirty="0" smtClean="0"/>
              <a:t>Sjukdomar spreds fort: </a:t>
            </a:r>
            <a:r>
              <a:rPr lang="sv-SE" dirty="0"/>
              <a:t>inte samma kunskaper om </a:t>
            </a:r>
            <a:r>
              <a:rPr lang="sv-SE" dirty="0" smtClean="0"/>
              <a:t>hygien/smitta som idag. Hög dödlighet.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822224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Viktigaste punkterna att förstå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v-SE" dirty="0" smtClean="0"/>
          </a:p>
          <a:p>
            <a:r>
              <a:rPr lang="sv-SE" dirty="0" smtClean="0"/>
              <a:t>Feodalismen som organiserade människorna på ett speciellt sätt (relationen mellan de olika samhällsgrupperna).</a:t>
            </a:r>
          </a:p>
          <a:p>
            <a:endParaRPr lang="sv-SE" dirty="0" smtClean="0"/>
          </a:p>
          <a:p>
            <a:r>
              <a:rPr lang="sv-SE" dirty="0" smtClean="0"/>
              <a:t>Kristendomen och religionens roll i människans liv och samhället.</a:t>
            </a:r>
          </a:p>
          <a:p>
            <a:endParaRPr lang="sv-SE" dirty="0" smtClean="0"/>
          </a:p>
          <a:p>
            <a:r>
              <a:rPr lang="sv-SE" dirty="0" smtClean="0"/>
              <a:t>Ekonomin: handel och produktion, naturahushållning och penninghushållning.</a:t>
            </a:r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Efter Romarrikets fall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Folkvandringar.</a:t>
            </a:r>
          </a:p>
          <a:p>
            <a:endParaRPr lang="sv-SE" dirty="0" smtClean="0"/>
          </a:p>
          <a:p>
            <a:r>
              <a:rPr lang="sv-SE" dirty="0" smtClean="0"/>
              <a:t>Ingen stat som styrde och knöt samman Västeuropa </a:t>
            </a:r>
            <a:r>
              <a:rPr lang="sv-SE" smtClean="0"/>
              <a:t>efter fallet.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Ingen reglerad ekonomi ”rövarekonomi”. Rikedomar genom plundring.</a:t>
            </a:r>
          </a:p>
          <a:p>
            <a:endParaRPr lang="sv-SE" dirty="0" smtClean="0"/>
          </a:p>
          <a:p>
            <a:r>
              <a:rPr lang="sv-SE" dirty="0" smtClean="0"/>
              <a:t>Otrygg och orolig tid för människorna.</a:t>
            </a:r>
          </a:p>
          <a:p>
            <a:endParaRPr lang="sv-SE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Äldre medeltid 500-1000</a:t>
            </a:r>
            <a:br>
              <a:rPr lang="sv-SE" dirty="0" smtClean="0"/>
            </a:br>
            <a:r>
              <a:rPr lang="sv-SE" dirty="0" smtClean="0"/>
              <a:t>Feodalism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396245"/>
            <a:ext cx="7642096" cy="4800600"/>
          </a:xfrm>
        </p:spPr>
        <p:txBody>
          <a:bodyPr>
            <a:normAutofit fontScale="85000" lnSpcReduction="20000"/>
          </a:bodyPr>
          <a:lstStyle/>
          <a:p>
            <a:endParaRPr lang="sv-SE" dirty="0" smtClean="0"/>
          </a:p>
          <a:p>
            <a:r>
              <a:rPr lang="sv-SE" dirty="0" smtClean="0"/>
              <a:t>Ett hierarkiskt samhällssystem.</a:t>
            </a:r>
          </a:p>
          <a:p>
            <a:endParaRPr lang="sv-SE" dirty="0" smtClean="0"/>
          </a:p>
          <a:p>
            <a:r>
              <a:rPr lang="sv-SE" dirty="0" smtClean="0"/>
              <a:t>Länssystem: kungen delade ut jord och</a:t>
            </a:r>
          </a:p>
          <a:p>
            <a:pPr>
              <a:buNone/>
            </a:pPr>
            <a:r>
              <a:rPr lang="sv-SE" dirty="0" smtClean="0"/>
              <a:t>	en storman (vasall) blev ansvarig för</a:t>
            </a:r>
          </a:p>
          <a:p>
            <a:pPr>
              <a:buNone/>
            </a:pPr>
            <a:r>
              <a:rPr lang="sv-SE" dirty="0" smtClean="0"/>
              <a:t>	ett län. I utbyte blev vasallerna skyldiga</a:t>
            </a:r>
          </a:p>
          <a:p>
            <a:pPr>
              <a:buNone/>
            </a:pPr>
            <a:r>
              <a:rPr lang="sv-SE" dirty="0" smtClean="0"/>
              <a:t>	att ställa upp med soldater i krig.</a:t>
            </a:r>
          </a:p>
          <a:p>
            <a:endParaRPr lang="sv-SE" dirty="0" smtClean="0"/>
          </a:p>
          <a:p>
            <a:r>
              <a:rPr lang="sv-SE" dirty="0" smtClean="0"/>
              <a:t>Vasallen tog ut skatt som </a:t>
            </a:r>
          </a:p>
          <a:p>
            <a:pPr>
              <a:buNone/>
            </a:pPr>
            <a:r>
              <a:rPr lang="sv-SE" dirty="0" smtClean="0"/>
              <a:t>	bönderna betalade. Skatten </a:t>
            </a:r>
          </a:p>
          <a:p>
            <a:pPr>
              <a:buNone/>
            </a:pPr>
            <a:r>
              <a:rPr lang="sv-SE" dirty="0" smtClean="0"/>
              <a:t>	betalades i natura.</a:t>
            </a:r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endParaRPr lang="sv-SE" dirty="0"/>
          </a:p>
        </p:txBody>
      </p:sp>
      <p:pic>
        <p:nvPicPr>
          <p:cNvPr id="4" name="Picture 3" descr="feodalistiskt_syst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1"/>
            <a:ext cx="226774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Äldre medeltid 500-1000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Vem hade makten?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Decentralisering: makten fördelades mellan vasallerna. De styrde sina områden, inte kungen.</a:t>
            </a:r>
          </a:p>
          <a:p>
            <a:endParaRPr lang="sv-SE" dirty="0" smtClean="0"/>
          </a:p>
          <a:p>
            <a:r>
              <a:rPr lang="sv-SE" dirty="0" smtClean="0">
                <a:sym typeface="Wingdings" pitchFamily="2" charset="2"/>
              </a:rPr>
              <a:t> </a:t>
            </a:r>
            <a:r>
              <a:rPr lang="sv-SE" dirty="0" smtClean="0"/>
              <a:t>Kungens roll minskade med det feodala systemet.</a:t>
            </a:r>
          </a:p>
          <a:p>
            <a:r>
              <a:rPr lang="sv-SE" dirty="0" smtClean="0">
                <a:sym typeface="Wingdings" pitchFamily="2" charset="2"/>
              </a:rPr>
              <a:t> Adeln växte och blev en större del av samhället. Betalade ej skatt. </a:t>
            </a:r>
            <a:endParaRPr lang="sv-SE" dirty="0" smtClean="0"/>
          </a:p>
          <a:p>
            <a:endParaRPr lang="sv-SE" dirty="0" smtClean="0"/>
          </a:p>
          <a:p>
            <a:pPr marL="82296" indent="0">
              <a:buNone/>
            </a:pPr>
            <a:endParaRPr lang="sv-SE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Äldre medeltid 500-1000 </a:t>
            </a:r>
            <a:br>
              <a:rPr lang="sv-SE" dirty="0"/>
            </a:br>
            <a:r>
              <a:rPr lang="sv-SE" dirty="0" smtClean="0"/>
              <a:t>Forts. Vem </a:t>
            </a:r>
            <a:r>
              <a:rPr lang="sv-SE" dirty="0"/>
              <a:t>hade makten?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v-SE" dirty="0" smtClean="0"/>
          </a:p>
          <a:p>
            <a:r>
              <a:rPr lang="sv-SE" dirty="0" smtClean="0"/>
              <a:t>Jordbruken organiserade kring en borg eller slott.</a:t>
            </a:r>
          </a:p>
          <a:p>
            <a:endParaRPr lang="sv-SE" dirty="0" smtClean="0"/>
          </a:p>
          <a:p>
            <a:r>
              <a:rPr lang="sv-SE" dirty="0" smtClean="0"/>
              <a:t>Bönderna utförde dagsverken och lämnade en del till sin herre. Var underordnad herren.</a:t>
            </a:r>
          </a:p>
          <a:p>
            <a:endParaRPr lang="sv-SE" dirty="0" smtClean="0"/>
          </a:p>
          <a:p>
            <a:r>
              <a:rPr lang="sv-SE" dirty="0" smtClean="0"/>
              <a:t>Bönderna var livegna och hade få rättigheter. Däremot kunde han inte säljas, och hade en viss äganderätt till sin jord. Gården ärvdes ofta av sönerna.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5912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Äldre medeltid 500-1000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Katolska kyrkan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sv-SE" dirty="0" smtClean="0"/>
          </a:p>
          <a:p>
            <a:r>
              <a:rPr lang="sv-SE" dirty="0" smtClean="0"/>
              <a:t>Kristendomens syn på människan och livet levde människorna efter.</a:t>
            </a:r>
            <a:r>
              <a:rPr lang="sv-SE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sv-SE" dirty="0" smtClean="0">
                <a:sym typeface="Wingdings" pitchFamily="2" charset="2"/>
              </a:rPr>
              <a:t>	 Gud fanns överallt i vardagen och bestämde över din roll i samhället.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Ansvarig för utbildning. Skriftspråket viktigt för kyrkan och klostren.  Skattebefriade. </a:t>
            </a:r>
          </a:p>
          <a:p>
            <a:endParaRPr lang="sv-SE" dirty="0"/>
          </a:p>
          <a:p>
            <a:r>
              <a:rPr lang="sv-SE" dirty="0" smtClean="0"/>
              <a:t>Kyrkan var väldigt rik: de ägde jord,  alla bönder betalade ett tionde, en kyrklig skatteform, samt gåvor från troende (för deras frälsning) bidrog till kyrkans rikedomar.</a:t>
            </a:r>
          </a:p>
          <a:p>
            <a:endParaRPr lang="sv-SE" dirty="0" smtClean="0"/>
          </a:p>
          <a:p>
            <a:pPr marL="82296" indent="0">
              <a:buNone/>
            </a:pPr>
            <a:endParaRPr lang="sv-SE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Äldre medeltid 500-1000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Forts. kyrkan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sv-SE" dirty="0" smtClean="0"/>
          </a:p>
          <a:p>
            <a:r>
              <a:rPr lang="sv-SE" dirty="0" smtClean="0"/>
              <a:t>Tänk </a:t>
            </a:r>
            <a:r>
              <a:rPr lang="sv-SE" dirty="0"/>
              <a:t>på att kristendomen </a:t>
            </a:r>
            <a:r>
              <a:rPr lang="sv-SE" dirty="0" smtClean="0"/>
              <a:t>genomsyrade alla aspekter av samhället: alla hade sin roll och skulle passa in i det samhälle Gud hade skapat. </a:t>
            </a:r>
          </a:p>
          <a:p>
            <a:endParaRPr lang="sv-SE" dirty="0" smtClean="0"/>
          </a:p>
          <a:p>
            <a:pPr marL="82296" indent="0">
              <a:buNone/>
            </a:pPr>
            <a:r>
              <a:rPr lang="sv-SE" dirty="0" smtClean="0">
                <a:sym typeface="Wingdings" pitchFamily="2" charset="2"/>
              </a:rPr>
              <a:t> </a:t>
            </a:r>
            <a:r>
              <a:rPr lang="sv-SE" dirty="0" smtClean="0"/>
              <a:t>Gud straffade </a:t>
            </a:r>
            <a:r>
              <a:rPr lang="sv-SE" dirty="0"/>
              <a:t>människorna för deras synder: svält, sjukdomar, dålig skörd, pesten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r>
              <a:rPr lang="sv-SE" dirty="0" smtClean="0"/>
              <a:t>Kyrkan var den tredje inflytelserika gruppen i detta feodala samhälle, som kunde möta sig med kungen och adeln.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09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Äldre medeltid 500-1000</a:t>
            </a:r>
            <a:br>
              <a:rPr lang="sv-SE" dirty="0" smtClean="0"/>
            </a:br>
            <a:r>
              <a:rPr lang="sv-SE" dirty="0" smtClean="0"/>
              <a:t>Islam och den arabiska världen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221560"/>
          </a:xfrm>
        </p:spPr>
        <p:txBody>
          <a:bodyPr>
            <a:normAutofit fontScale="92500" lnSpcReduction="20000"/>
          </a:bodyPr>
          <a:lstStyle/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Islam växer under</a:t>
            </a:r>
          </a:p>
          <a:p>
            <a:pPr>
              <a:buNone/>
            </a:pPr>
            <a:r>
              <a:rPr lang="sv-SE" dirty="0" smtClean="0"/>
              <a:t>Muhammeds ledning</a:t>
            </a:r>
          </a:p>
          <a:p>
            <a:pPr>
              <a:buNone/>
            </a:pPr>
            <a:r>
              <a:rPr lang="sv-SE" dirty="0" smtClean="0"/>
              <a:t>under 600-talet</a:t>
            </a:r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Den arabiska världen</a:t>
            </a:r>
          </a:p>
          <a:p>
            <a:pPr>
              <a:buNone/>
            </a:pPr>
            <a:r>
              <a:rPr lang="sv-SE" dirty="0" smtClean="0"/>
              <a:t>expanderar: norra Afrika,</a:t>
            </a:r>
          </a:p>
          <a:p>
            <a:pPr>
              <a:buNone/>
            </a:pPr>
            <a:r>
              <a:rPr lang="sv-SE" dirty="0" smtClean="0"/>
              <a:t>Arabiska halvön, Mellanöstern.</a:t>
            </a:r>
          </a:p>
          <a:p>
            <a:endParaRPr lang="sv-SE" dirty="0" smtClean="0"/>
          </a:p>
        </p:txBody>
      </p:sp>
      <p:pic>
        <p:nvPicPr>
          <p:cNvPr id="4" name="Picture 3" descr="expansion-of-islam_1450614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5076" y="2132856"/>
            <a:ext cx="4338924" cy="2950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ånd">
  <a:themeElements>
    <a:clrScheme name="Anpassat 7">
      <a:dk1>
        <a:srgbClr val="262626"/>
      </a:dk1>
      <a:lt1>
        <a:srgbClr val="DFECC1"/>
      </a:lt1>
      <a:dk2>
        <a:srgbClr val="4F271C"/>
      </a:dk2>
      <a:lt2>
        <a:srgbClr val="42551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å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ånd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1960</TotalTime>
  <Words>814</Words>
  <Application>Microsoft Macintosh PowerPoint</Application>
  <PresentationFormat>Bildspel på skärmen (4:3)</PresentationFormat>
  <Paragraphs>164</Paragraphs>
  <Slides>20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1" baseType="lpstr">
      <vt:lpstr>Solstånd</vt:lpstr>
      <vt:lpstr>Medeltiden Cirka 500 e. Kr.  - 1500 e. Kr.</vt:lpstr>
      <vt:lpstr>Varför ”the dark ages”?</vt:lpstr>
      <vt:lpstr>Efter Romarrikets fall</vt:lpstr>
      <vt:lpstr>Äldre medeltid 500-1000 Feodalism</vt:lpstr>
      <vt:lpstr>Äldre medeltid 500-1000  Vem hade makten?</vt:lpstr>
      <vt:lpstr>Äldre medeltid 500-1000  Forts. Vem hade makten?</vt:lpstr>
      <vt:lpstr>Äldre medeltid 500-1000  Katolska kyrkan</vt:lpstr>
      <vt:lpstr>Äldre medeltid 500-1000  Forts. kyrkan</vt:lpstr>
      <vt:lpstr>Äldre medeltid 500-1000 Islam och den arabiska världen</vt:lpstr>
      <vt:lpstr>Högmedeltiden 1000-1300  Handeln och städer</vt:lpstr>
      <vt:lpstr>Högmedeltiden 1000-1300 Jordbruket förändras</vt:lpstr>
      <vt:lpstr>Handelsstäder: Östersjön och Nordsjön (Hansan)</vt:lpstr>
      <vt:lpstr>Högmedeltiden 1000-1300  Forts. Handeln och städer</vt:lpstr>
      <vt:lpstr>Högmedeltiden 1000-1300 Växande samhällsgrupp i städerna</vt:lpstr>
      <vt:lpstr>Högmedeltiden 1000-1300 Korstågen</vt:lpstr>
      <vt:lpstr>Senmedeltiden 1300-1500 Digerdöden</vt:lpstr>
      <vt:lpstr>Senmedeltid 1300-1500 Maktskifte</vt:lpstr>
      <vt:lpstr>Senmedeltid 1300-1500 Krisperiod för kyrkan</vt:lpstr>
      <vt:lpstr>Senmedeltiden 1300-1500 Hundraårskriget</vt:lpstr>
      <vt:lpstr>Viktigaste punkterna att förstå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Medeltiden</dc:title>
  <dc:creator>Su Yin</dc:creator>
  <cp:lastModifiedBy>AIT Sigtuna kommun</cp:lastModifiedBy>
  <cp:revision>296</cp:revision>
  <cp:lastPrinted>2012-10-11T13:16:38Z</cp:lastPrinted>
  <dcterms:created xsi:type="dcterms:W3CDTF">2012-10-09T14:51:06Z</dcterms:created>
  <dcterms:modified xsi:type="dcterms:W3CDTF">2014-11-11T09:42:14Z</dcterms:modified>
</cp:coreProperties>
</file>