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6"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3567D20F-8DA9-469B-82B5-A6A325F0B370}" type="datetimeFigureOut">
              <a:rPr lang="sv-SE" smtClean="0"/>
              <a:t>2013-04-15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3567D20F-8DA9-469B-82B5-A6A325F0B370}" type="datetimeFigureOut">
              <a:rPr lang="sv-SE" smtClean="0"/>
              <a:t>2013-04-15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3567D20F-8DA9-469B-82B5-A6A325F0B370}" type="datetimeFigureOut">
              <a:rPr lang="sv-SE" smtClean="0"/>
              <a:t>2013-04-15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3567D20F-8DA9-469B-82B5-A6A325F0B370}" type="datetimeFigureOut">
              <a:rPr lang="sv-SE" smtClean="0"/>
              <a:t>2013-04-15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sv-SE" smtClean="0"/>
              <a:t>Klicka här för att ändra format</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3567D20F-8DA9-469B-82B5-A6A325F0B370}" type="datetimeFigureOut">
              <a:rPr lang="sv-SE" smtClean="0"/>
              <a:t>2013-04-15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3567D20F-8DA9-469B-82B5-A6A325F0B370}" type="datetimeFigureOut">
              <a:rPr lang="sv-SE" smtClean="0"/>
              <a:t>2013-04-15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Date Placeholder 6"/>
          <p:cNvSpPr>
            <a:spLocks noGrp="1"/>
          </p:cNvSpPr>
          <p:nvPr>
            <p:ph type="dt" sz="half" idx="10"/>
          </p:nvPr>
        </p:nvSpPr>
        <p:spPr/>
        <p:txBody>
          <a:bodyPr/>
          <a:lstStyle/>
          <a:p>
            <a:fld id="{3567D20F-8DA9-469B-82B5-A6A325F0B370}" type="datetimeFigureOut">
              <a:rPr lang="sv-SE" smtClean="0"/>
              <a:t>2013-04-15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3567D20F-8DA9-469B-82B5-A6A325F0B370}" type="datetimeFigureOut">
              <a:rPr lang="sv-SE" smtClean="0"/>
              <a:t>2013-04-15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7D20F-8DA9-469B-82B5-A6A325F0B370}" type="datetimeFigureOut">
              <a:rPr lang="sv-SE" smtClean="0"/>
              <a:t>2013-04-15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B1102DA-452D-4B6E-892D-3930FA07D557}"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sv-SE" smtClean="0"/>
              <a:t>Klicka här för att ändra format</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3567D20F-8DA9-469B-82B5-A6A325F0B370}" type="datetimeFigureOut">
              <a:rPr lang="sv-SE" smtClean="0"/>
              <a:t>2013-04-15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B1102DA-452D-4B6E-892D-3930FA07D557}" type="slidenum">
              <a:rPr lang="sv-SE" smtClean="0"/>
              <a:t>‹#›</a:t>
            </a:fld>
            <a:endParaRPr lang="sv-SE"/>
          </a:p>
        </p:txBody>
      </p:sp>
      <p:sp>
        <p:nvSpPr>
          <p:cNvPr id="9" name="Content Placeholder 8"/>
          <p:cNvSpPr>
            <a:spLocks noGrp="1"/>
          </p:cNvSpPr>
          <p:nvPr>
            <p:ph sz="quarter" idx="13"/>
          </p:nvPr>
        </p:nvSpPr>
        <p:spPr>
          <a:xfrm>
            <a:off x="304800" y="381000"/>
            <a:ext cx="7772400" cy="494284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sv-SE" smtClean="0"/>
              <a:t>Klicka här för att ändra format</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8" name="Date Placeholder 7"/>
          <p:cNvSpPr>
            <a:spLocks noGrp="1"/>
          </p:cNvSpPr>
          <p:nvPr>
            <p:ph type="dt" sz="half" idx="10"/>
          </p:nvPr>
        </p:nvSpPr>
        <p:spPr/>
        <p:txBody>
          <a:bodyPr/>
          <a:lstStyle/>
          <a:p>
            <a:fld id="{3567D20F-8DA9-469B-82B5-A6A325F0B370}" type="datetimeFigureOut">
              <a:rPr lang="sv-SE" smtClean="0"/>
              <a:t>2013-04-15</a:t>
            </a:fld>
            <a:endParaRPr lang="sv-SE"/>
          </a:p>
        </p:txBody>
      </p:sp>
      <p:sp>
        <p:nvSpPr>
          <p:cNvPr id="9" name="Slide Number Placeholder 8"/>
          <p:cNvSpPr>
            <a:spLocks noGrp="1"/>
          </p:cNvSpPr>
          <p:nvPr>
            <p:ph type="sldNum" sz="quarter" idx="11"/>
          </p:nvPr>
        </p:nvSpPr>
        <p:spPr/>
        <p:txBody>
          <a:bodyPr/>
          <a:lstStyle/>
          <a:p>
            <a:fld id="{5B1102DA-452D-4B6E-892D-3930FA07D557}" type="slidenum">
              <a:rPr lang="sv-SE" smtClean="0"/>
              <a:t>‹#›</a:t>
            </a:fld>
            <a:endParaRPr lang="sv-SE"/>
          </a:p>
        </p:txBody>
      </p:sp>
      <p:sp>
        <p:nvSpPr>
          <p:cNvPr id="10" name="Footer Placeholder 9"/>
          <p:cNvSpPr>
            <a:spLocks noGrp="1"/>
          </p:cNvSpPr>
          <p:nvPr>
            <p:ph type="ftr" sz="quarter" idx="12"/>
          </p:nvPr>
        </p:nvSpPr>
        <p:spPr/>
        <p:txBody>
          <a:body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B1102DA-452D-4B6E-892D-3930FA07D557}" type="slidenum">
              <a:rPr lang="sv-SE" smtClean="0"/>
              <a:t>‹#›</a:t>
            </a:fld>
            <a:endParaRPr lang="sv-S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sv-S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567D20F-8DA9-469B-82B5-A6A325F0B370}" type="datetimeFigureOut">
              <a:rPr lang="sv-SE" smtClean="0"/>
              <a:t>2013-04-15</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smonitor.com/World/Europe/2013/0315/Will-Jesuit-identity-help-Pope-Francis-repair-fractured-church" TargetMode="External"/><Relationship Id="rId7" Type="http://schemas.openxmlformats.org/officeDocument/2006/relationships/image" Target="../media/image9.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saaparish.com/images/stories/saap-recommitment-2012.jpg" TargetMode="External"/><Relationship Id="rId4" Type="http://schemas.openxmlformats.org/officeDocument/2006/relationships/hyperlink" Target="http://sverigesradio.se/sida/artikel.aspx?programid=416&amp;artikel=500410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395536" y="1905000"/>
            <a:ext cx="8064896" cy="2593975"/>
          </a:xfrm>
        </p:spPr>
        <p:txBody>
          <a:bodyPr/>
          <a:lstStyle/>
          <a:p>
            <a:r>
              <a:rPr lang="sv-SE" sz="6400" dirty="0" smtClean="0"/>
              <a:t>Kristendomens historia</a:t>
            </a:r>
            <a:br>
              <a:rPr lang="sv-SE" sz="6400" dirty="0" smtClean="0"/>
            </a:br>
            <a:r>
              <a:rPr lang="sv-SE" sz="6400" dirty="0" smtClean="0"/>
              <a:t>kristna riktningar</a:t>
            </a:r>
            <a:endParaRPr lang="sv-SE" sz="6400" dirty="0"/>
          </a:p>
        </p:txBody>
      </p:sp>
    </p:spTree>
    <p:extLst>
      <p:ext uri="{BB962C8B-B14F-4D97-AF65-F5344CB8AC3E}">
        <p14:creationId xmlns:p14="http://schemas.microsoft.com/office/powerpoint/2010/main" val="2705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1800-talets väckelserörelser</a:t>
            </a:r>
            <a:endParaRPr lang="sv-SE" dirty="0"/>
          </a:p>
        </p:txBody>
      </p:sp>
      <p:sp>
        <p:nvSpPr>
          <p:cNvPr id="3" name="Platshållare för innehåll 2"/>
          <p:cNvSpPr>
            <a:spLocks noGrp="1"/>
          </p:cNvSpPr>
          <p:nvPr>
            <p:ph idx="1"/>
          </p:nvPr>
        </p:nvSpPr>
        <p:spPr/>
        <p:txBody>
          <a:bodyPr/>
          <a:lstStyle/>
          <a:p>
            <a:r>
              <a:rPr lang="sv-SE" dirty="0" smtClean="0"/>
              <a:t>Under 1800-talet växer de sociala problemen runt om i Europa i samband med urbaniseringen och industrialiseringen. Alltfler kräver att kyrkan gör större insatser för de fattiga och utsatta.</a:t>
            </a:r>
          </a:p>
          <a:p>
            <a:r>
              <a:rPr lang="sv-SE" dirty="0" smtClean="0"/>
              <a:t> Kritiken mot de etablerade kyrkorna växer, människor börjar bilda egna församlingar med fokus på omvändelse till ett kristet liv fritt från synd och stort socialt ansvarstagande. </a:t>
            </a:r>
          </a:p>
          <a:p>
            <a:r>
              <a:rPr lang="sv-SE" dirty="0" smtClean="0"/>
              <a:t>I Sverige var det till en början förbjudet att genomföra kristna samlingar utanför statskyrkan (Svenska kyrkan). 1858 avskaffades denna lag vilket öppnade för bildandet av ett stort antal frikyrkor (till exempel Missionskyrkan och Pingstkyrkan). </a:t>
            </a:r>
          </a:p>
          <a:p>
            <a:endParaRPr lang="sv-SE" dirty="0" smtClean="0"/>
          </a:p>
        </p:txBody>
      </p:sp>
    </p:spTree>
    <p:extLst>
      <p:ext uri="{BB962C8B-B14F-4D97-AF65-F5344CB8AC3E}">
        <p14:creationId xmlns:p14="http://schemas.microsoft.com/office/powerpoint/2010/main" val="3924253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Ekumenik</a:t>
            </a:r>
            <a:endParaRPr lang="sv-SE" dirty="0"/>
          </a:p>
        </p:txBody>
      </p:sp>
      <p:sp>
        <p:nvSpPr>
          <p:cNvPr id="3" name="Platshållare för innehåll 2"/>
          <p:cNvSpPr>
            <a:spLocks noGrp="1"/>
          </p:cNvSpPr>
          <p:nvPr>
            <p:ph idx="1"/>
          </p:nvPr>
        </p:nvSpPr>
        <p:spPr/>
        <p:txBody>
          <a:bodyPr/>
          <a:lstStyle/>
          <a:p>
            <a:r>
              <a:rPr lang="sv-SE" dirty="0" smtClean="0"/>
              <a:t>(från grekiskans ord för världsvid) </a:t>
            </a:r>
          </a:p>
          <a:p>
            <a:r>
              <a:rPr lang="sv-SE" dirty="0" smtClean="0"/>
              <a:t>Betecknar strävan efter kyrkans enhet – viljan att ena kyrkan och överbrygga skillnader och konflikter. </a:t>
            </a:r>
          </a:p>
          <a:p>
            <a:r>
              <a:rPr lang="sv-SE" dirty="0" smtClean="0"/>
              <a:t>Idag samarbetar de flesta kristna förgreningarna i Kyrkornas Världsråd. </a:t>
            </a:r>
            <a:endParaRPr lang="sv-SE" dirty="0"/>
          </a:p>
        </p:txBody>
      </p:sp>
    </p:spTree>
    <p:extLst>
      <p:ext uri="{BB962C8B-B14F-4D97-AF65-F5344CB8AC3E}">
        <p14:creationId xmlns:p14="http://schemas.microsoft.com/office/powerpoint/2010/main" val="2386656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Tvåtusen års kristendom… </a:t>
            </a:r>
            <a:endParaRPr lang="sv-SE" dirty="0"/>
          </a:p>
        </p:txBody>
      </p:sp>
      <p:sp>
        <p:nvSpPr>
          <p:cNvPr id="3" name="Platshållare för innehåll 2"/>
          <p:cNvSpPr>
            <a:spLocks noGrp="1"/>
          </p:cNvSpPr>
          <p:nvPr>
            <p:ph idx="1"/>
          </p:nvPr>
        </p:nvSpPr>
        <p:spPr/>
        <p:txBody>
          <a:bodyPr/>
          <a:lstStyle/>
          <a:p>
            <a:r>
              <a:rPr lang="sv-SE" dirty="0" smtClean="0"/>
              <a:t>Från 12 fattiga fiskare som slog följe med en fattig predikant från Nasaret… </a:t>
            </a:r>
          </a:p>
          <a:p>
            <a:pPr marL="114300" indent="0">
              <a:buNone/>
            </a:pPr>
            <a:r>
              <a:rPr lang="sv-SE" dirty="0" smtClean="0"/>
              <a:t>		…till världens största religion med 1,2 miljarder 				anhängare världen över. </a:t>
            </a:r>
          </a:p>
          <a:p>
            <a:r>
              <a:rPr lang="sv-SE" dirty="0" smtClean="0"/>
              <a:t>Från en förföljd judisk sekt…</a:t>
            </a:r>
          </a:p>
          <a:p>
            <a:pPr marL="114300" indent="0">
              <a:buNone/>
            </a:pPr>
            <a:r>
              <a:rPr lang="sv-SE" dirty="0"/>
              <a:t>	</a:t>
            </a:r>
            <a:r>
              <a:rPr lang="sv-SE" dirty="0" smtClean="0"/>
              <a:t>	… till en maktfaktor som påverkar livet för en stor 			del av jordens befolkning.</a:t>
            </a:r>
          </a:p>
          <a:p>
            <a:pPr marL="114300" indent="0">
              <a:buNone/>
            </a:pPr>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561955"/>
            <a:ext cx="3024336" cy="2016224"/>
          </a:xfrm>
          <a:prstGeom prst="rect">
            <a:avLst/>
          </a:prstGeom>
        </p:spPr>
      </p:pic>
      <p:sp>
        <p:nvSpPr>
          <p:cNvPr id="5" name="Rektangel 4"/>
          <p:cNvSpPr/>
          <p:nvPr/>
        </p:nvSpPr>
        <p:spPr>
          <a:xfrm>
            <a:off x="0" y="6497922"/>
            <a:ext cx="9143999" cy="338554"/>
          </a:xfrm>
          <a:prstGeom prst="rect">
            <a:avLst/>
          </a:prstGeom>
        </p:spPr>
        <p:txBody>
          <a:bodyPr wrap="square">
            <a:spAutoFit/>
          </a:bodyPr>
          <a:lstStyle/>
          <a:p>
            <a:r>
              <a:rPr lang="sv-SE" sz="800" dirty="0" smtClean="0"/>
              <a:t>Bildkällor: </a:t>
            </a:r>
            <a:r>
              <a:rPr lang="sv-SE" sz="800" dirty="0" smtClean="0">
                <a:hlinkClick r:id="rId3"/>
              </a:rPr>
              <a:t>http://www.csmonitor.com/World/Europe/2013/0315/Will-Jesuit-identity-help-Pope-Francis-repair-fractured-church</a:t>
            </a:r>
            <a:r>
              <a:rPr lang="sv-SE" sz="800" dirty="0" smtClean="0"/>
              <a:t> </a:t>
            </a:r>
            <a:r>
              <a:rPr lang="sv-SE" sz="800" dirty="0" smtClean="0">
                <a:hlinkClick r:id="rId4"/>
              </a:rPr>
              <a:t>http://sverigesradio.se/sida/artikel.aspx?programid=416&amp;artikel=5004108</a:t>
            </a:r>
            <a:r>
              <a:rPr lang="sv-SE" sz="800" dirty="0" smtClean="0"/>
              <a:t> </a:t>
            </a:r>
            <a:r>
              <a:rPr lang="sv-SE" sz="800" dirty="0" smtClean="0">
                <a:hlinkClick r:id="rId5"/>
              </a:rPr>
              <a:t>http://www.saaparish.com/images/stories/saap-recommitment-2012.jpg</a:t>
            </a:r>
            <a:r>
              <a:rPr lang="sv-SE" sz="800" dirty="0" smtClean="0"/>
              <a:t> </a:t>
            </a:r>
            <a:endParaRPr lang="sv-SE" sz="800" dirty="0"/>
          </a:p>
        </p:txBody>
      </p:sp>
      <p:pic>
        <p:nvPicPr>
          <p:cNvPr id="6" name="Bildobjekt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03848" y="4561955"/>
            <a:ext cx="2709139" cy="2016224"/>
          </a:xfrm>
          <a:prstGeom prst="rect">
            <a:avLst/>
          </a:prstGeom>
        </p:spPr>
      </p:pic>
      <p:pic>
        <p:nvPicPr>
          <p:cNvPr id="7" name="Bildobjekt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12987" y="4561955"/>
            <a:ext cx="3017912" cy="2010684"/>
          </a:xfrm>
          <a:prstGeom prst="rect">
            <a:avLst/>
          </a:prstGeom>
        </p:spPr>
      </p:pic>
    </p:spTree>
    <p:extLst>
      <p:ext uri="{BB962C8B-B14F-4D97-AF65-F5344CB8AC3E}">
        <p14:creationId xmlns:p14="http://schemas.microsoft.com/office/powerpoint/2010/main" val="52649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7931224" cy="1143000"/>
          </a:xfrm>
        </p:spPr>
        <p:txBody>
          <a:bodyPr/>
          <a:lstStyle/>
          <a:p>
            <a:r>
              <a:rPr lang="sv-SE" dirty="0" smtClean="0"/>
              <a:t>Efter Jesu död och uppståndelse – vad hände sen?</a:t>
            </a:r>
            <a:endParaRPr lang="sv-SE" dirty="0"/>
          </a:p>
        </p:txBody>
      </p:sp>
      <p:sp>
        <p:nvSpPr>
          <p:cNvPr id="3" name="Platshållare för innehåll 2"/>
          <p:cNvSpPr>
            <a:spLocks noGrp="1"/>
          </p:cNvSpPr>
          <p:nvPr>
            <p:ph idx="1"/>
          </p:nvPr>
        </p:nvSpPr>
        <p:spPr/>
        <p:txBody>
          <a:bodyPr/>
          <a:lstStyle/>
          <a:p>
            <a:r>
              <a:rPr lang="sv-SE" dirty="0" smtClean="0"/>
              <a:t>Jesus stannade hos lärjungarna i 40 dagar efter påskens händelser. </a:t>
            </a:r>
          </a:p>
          <a:p>
            <a:r>
              <a:rPr lang="sv-SE" dirty="0" smtClean="0"/>
              <a:t>Därefter togs han upp till himlen (till minne av det firar vi Kristi himmelsfärds dag 40 dagar efter påsk) </a:t>
            </a:r>
          </a:p>
          <a:p>
            <a:r>
              <a:rPr lang="sv-SE" dirty="0" smtClean="0"/>
              <a:t>Ytterligare tio dagar senare grundas kyrkan</a:t>
            </a:r>
            <a:br>
              <a:rPr lang="sv-SE" dirty="0" smtClean="0"/>
            </a:br>
            <a:r>
              <a:rPr lang="sv-SE" dirty="0" smtClean="0"/>
              <a:t>när guds ande kommer till lärjungarna och </a:t>
            </a:r>
            <a:br>
              <a:rPr lang="sv-SE" dirty="0" smtClean="0"/>
            </a:br>
            <a:r>
              <a:rPr lang="sv-SE" dirty="0" smtClean="0"/>
              <a:t>den första församlingen bildas (till minne</a:t>
            </a:r>
            <a:br>
              <a:rPr lang="sv-SE" dirty="0" smtClean="0"/>
            </a:br>
            <a:r>
              <a:rPr lang="sv-SE" dirty="0" smtClean="0"/>
              <a:t>av det firar vi pingst 50 dagar efter påsk)</a:t>
            </a:r>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2780928"/>
            <a:ext cx="1905000" cy="3000375"/>
          </a:xfrm>
          <a:prstGeom prst="rect">
            <a:avLst/>
          </a:prstGeom>
        </p:spPr>
      </p:pic>
      <p:sp>
        <p:nvSpPr>
          <p:cNvPr id="5" name="Rektangel 4"/>
          <p:cNvSpPr/>
          <p:nvPr/>
        </p:nvSpPr>
        <p:spPr>
          <a:xfrm>
            <a:off x="2987824" y="6021288"/>
            <a:ext cx="5328592" cy="230832"/>
          </a:xfrm>
          <a:prstGeom prst="rect">
            <a:avLst/>
          </a:prstGeom>
        </p:spPr>
        <p:txBody>
          <a:bodyPr wrap="square">
            <a:spAutoFit/>
          </a:bodyPr>
          <a:lstStyle/>
          <a:p>
            <a:r>
              <a:rPr lang="sv-SE" sz="900" dirty="0" smtClean="0"/>
              <a:t>Bildkälla: http://herregudochcompany.blogg.se/2007/may/kristi-himmelsfard-hur-det-egentligen-gick-till.html</a:t>
            </a:r>
            <a:endParaRPr lang="sv-SE" sz="900" dirty="0"/>
          </a:p>
        </p:txBody>
      </p:sp>
    </p:spTree>
    <p:extLst>
      <p:ext uri="{BB962C8B-B14F-4D97-AF65-F5344CB8AC3E}">
        <p14:creationId xmlns:p14="http://schemas.microsoft.com/office/powerpoint/2010/main" val="312712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Den tidiga kyrkan</a:t>
            </a:r>
            <a:endParaRPr lang="sv-SE" dirty="0"/>
          </a:p>
        </p:txBody>
      </p:sp>
      <p:sp>
        <p:nvSpPr>
          <p:cNvPr id="3" name="Platshållare för innehåll 2"/>
          <p:cNvSpPr>
            <a:spLocks noGrp="1"/>
          </p:cNvSpPr>
          <p:nvPr>
            <p:ph idx="1"/>
          </p:nvPr>
        </p:nvSpPr>
        <p:spPr/>
        <p:txBody>
          <a:bodyPr/>
          <a:lstStyle/>
          <a:p>
            <a:r>
              <a:rPr lang="sv-SE" dirty="0" smtClean="0"/>
              <a:t>Den första församlingen räknade sig inte som en ny religion utan som en gren av judendomen. Man kan kalla dem en judisk sekt. Den som ville ansluta sig till församlingen var tvungen att vara jude eller först konvertera till judendomen.</a:t>
            </a:r>
          </a:p>
          <a:p>
            <a:r>
              <a:rPr lang="sv-SE" dirty="0" smtClean="0"/>
              <a:t>År 49 hålls det första kyrkomötet. Vid det beslutas att konversion inte längre ska krävas – det räcker att bekänna Jesus som Messias. Nu blir alltså de kristustroende en egen religion.</a:t>
            </a:r>
          </a:p>
          <a:p>
            <a:r>
              <a:rPr lang="sv-SE" dirty="0" smtClean="0"/>
              <a:t>Under de första hundra åren efter Jesu liv pågår en intensiv missionsverksamhet runt om i det romerska riket. </a:t>
            </a:r>
            <a:br>
              <a:rPr lang="sv-SE" dirty="0" smtClean="0"/>
            </a:br>
            <a:r>
              <a:rPr lang="sv-SE" dirty="0" smtClean="0"/>
              <a:t>Apostlarna + Paulus reser runt och grundar församlingar och omvänder människor till kristendomen (finns berättat i Bibeln: Apostlagärningarna + breven)</a:t>
            </a:r>
          </a:p>
          <a:p>
            <a:endParaRPr lang="sv-SE" dirty="0"/>
          </a:p>
        </p:txBody>
      </p:sp>
    </p:spTree>
    <p:extLst>
      <p:ext uri="{BB962C8B-B14F-4D97-AF65-F5344CB8AC3E}">
        <p14:creationId xmlns:p14="http://schemas.microsoft.com/office/powerpoint/2010/main" val="253056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…den </a:t>
            </a:r>
            <a:r>
              <a:rPr lang="sv-SE" dirty="0"/>
              <a:t>tidiga kyrkan</a:t>
            </a:r>
          </a:p>
        </p:txBody>
      </p:sp>
      <p:sp>
        <p:nvSpPr>
          <p:cNvPr id="3" name="Platshållare för innehåll 2"/>
          <p:cNvSpPr>
            <a:spLocks noGrp="1"/>
          </p:cNvSpPr>
          <p:nvPr>
            <p:ph sz="half" idx="1"/>
          </p:nvPr>
        </p:nvSpPr>
        <p:spPr/>
        <p:txBody>
          <a:bodyPr>
            <a:normAutofit fontScale="85000" lnSpcReduction="20000"/>
          </a:bodyPr>
          <a:lstStyle/>
          <a:p>
            <a:r>
              <a:rPr lang="sv-SE" dirty="0" smtClean="0"/>
              <a:t>Under denna tid färdigställs också Nya Testamentet.</a:t>
            </a:r>
          </a:p>
          <a:p>
            <a:r>
              <a:rPr lang="sv-SE" dirty="0" smtClean="0"/>
              <a:t>De kristna möter starkt motstånd i det romerska riket eftersom de inte vill delta i den obligatoriska kejsardyrkan.  Tidvis är förföljelsen av de kristna mycket svår och de kristna anklagas för allehanda brottslig verksamhet. Trots det fortsätter de kristna församlingarna växa. </a:t>
            </a:r>
            <a:endParaRPr lang="sv-SE" dirty="0"/>
          </a:p>
        </p:txBody>
      </p:sp>
      <p:pic>
        <p:nvPicPr>
          <p:cNvPr id="6" name="Platshållare för innehåll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19600" y="3141924"/>
            <a:ext cx="3657600" cy="1379014"/>
          </a:xfrm>
        </p:spPr>
      </p:pic>
    </p:spTree>
    <p:extLst>
      <p:ext uri="{BB962C8B-B14F-4D97-AF65-F5344CB8AC3E}">
        <p14:creationId xmlns:p14="http://schemas.microsoft.com/office/powerpoint/2010/main" val="426329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Från förföljd minoritet till romersk statsreligion</a:t>
            </a:r>
            <a:endParaRPr lang="sv-SE" dirty="0"/>
          </a:p>
        </p:txBody>
      </p:sp>
      <p:sp>
        <p:nvSpPr>
          <p:cNvPr id="3" name="Platshållare för innehåll 2"/>
          <p:cNvSpPr>
            <a:spLocks noGrp="1"/>
          </p:cNvSpPr>
          <p:nvPr>
            <p:ph idx="1"/>
          </p:nvPr>
        </p:nvSpPr>
        <p:spPr/>
        <p:txBody>
          <a:bodyPr/>
          <a:lstStyle/>
          <a:p>
            <a:r>
              <a:rPr lang="sv-SE" dirty="0" smtClean="0"/>
              <a:t>På 300-talet förändras villkoren för de kristna. Den romerska kejsaren Konstantin byter strategi för att hantera den allt större gruppen kristna i sitt rike. Istället för att försöka utrota den ansluter han sig själv till den. </a:t>
            </a:r>
          </a:p>
          <a:p>
            <a:r>
              <a:rPr lang="sv-SE" dirty="0" smtClean="0"/>
              <a:t>År 313 införs religionsfrihet i det </a:t>
            </a:r>
            <a:r>
              <a:rPr lang="sv-SE" dirty="0" smtClean="0"/>
              <a:t/>
            </a:r>
            <a:br>
              <a:rPr lang="sv-SE" dirty="0" smtClean="0"/>
            </a:br>
            <a:r>
              <a:rPr lang="sv-SE" dirty="0" smtClean="0"/>
              <a:t>romerska </a:t>
            </a:r>
            <a:r>
              <a:rPr lang="sv-SE" dirty="0" smtClean="0"/>
              <a:t>riket och förföljelserna </a:t>
            </a:r>
            <a:r>
              <a:rPr lang="sv-SE" dirty="0" smtClean="0"/>
              <a:t/>
            </a:r>
            <a:br>
              <a:rPr lang="sv-SE" dirty="0" smtClean="0"/>
            </a:br>
            <a:r>
              <a:rPr lang="sv-SE" dirty="0" smtClean="0"/>
              <a:t>av </a:t>
            </a:r>
            <a:r>
              <a:rPr lang="sv-SE" dirty="0" smtClean="0"/>
              <a:t>de kristna upphör</a:t>
            </a:r>
          </a:p>
          <a:p>
            <a:r>
              <a:rPr lang="sv-SE" dirty="0" smtClean="0"/>
              <a:t>År 391 gör kejsar </a:t>
            </a:r>
            <a:r>
              <a:rPr lang="sv-SE" dirty="0" err="1" smtClean="0"/>
              <a:t>Theodosius</a:t>
            </a:r>
            <a:r>
              <a:rPr lang="sv-SE" dirty="0" smtClean="0"/>
              <a:t> I </a:t>
            </a:r>
            <a:r>
              <a:rPr lang="sv-SE" dirty="0" smtClean="0"/>
              <a:t/>
            </a:r>
            <a:br>
              <a:rPr lang="sv-SE" dirty="0" smtClean="0"/>
            </a:br>
            <a:r>
              <a:rPr lang="sv-SE" dirty="0" smtClean="0"/>
              <a:t>kristendomen </a:t>
            </a:r>
            <a:r>
              <a:rPr lang="sv-SE" dirty="0" smtClean="0"/>
              <a:t>till officiell statsreligion </a:t>
            </a:r>
            <a:r>
              <a:rPr lang="sv-SE" dirty="0" smtClean="0"/>
              <a:t/>
            </a:r>
            <a:br>
              <a:rPr lang="sv-SE" dirty="0" smtClean="0"/>
            </a:br>
            <a:r>
              <a:rPr lang="sv-SE" dirty="0" smtClean="0"/>
              <a:t>och </a:t>
            </a:r>
            <a:r>
              <a:rPr lang="sv-SE" dirty="0" smtClean="0"/>
              <a:t>förbjuder alla andra religioner. </a:t>
            </a:r>
            <a:r>
              <a:rPr lang="sv-SE" dirty="0" smtClean="0"/>
              <a:t/>
            </a:r>
            <a:br>
              <a:rPr lang="sv-SE" dirty="0" smtClean="0"/>
            </a:br>
            <a:r>
              <a:rPr lang="sv-SE" dirty="0" smtClean="0"/>
              <a:t>På </a:t>
            </a:r>
            <a:r>
              <a:rPr lang="sv-SE" dirty="0" smtClean="0"/>
              <a:t>mindre än 100 år går alltså </a:t>
            </a:r>
            <a:r>
              <a:rPr lang="sv-SE" dirty="0" smtClean="0"/>
              <a:t/>
            </a:r>
            <a:br>
              <a:rPr lang="sv-SE" dirty="0" smtClean="0"/>
            </a:br>
            <a:r>
              <a:rPr lang="sv-SE" dirty="0" smtClean="0"/>
              <a:t>kristendomen </a:t>
            </a:r>
            <a:r>
              <a:rPr lang="sv-SE" dirty="0" smtClean="0"/>
              <a:t>till att vara en </a:t>
            </a:r>
            <a:r>
              <a:rPr lang="sv-SE" dirty="0" smtClean="0"/>
              <a:t/>
            </a:r>
            <a:br>
              <a:rPr lang="sv-SE" dirty="0" smtClean="0"/>
            </a:br>
            <a:r>
              <a:rPr lang="sv-SE" dirty="0" smtClean="0"/>
              <a:t>förföljd </a:t>
            </a:r>
            <a:r>
              <a:rPr lang="sv-SE" dirty="0" smtClean="0"/>
              <a:t>religion till att bli förföljarnas religion. </a:t>
            </a:r>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2425" y="2636912"/>
            <a:ext cx="2627360" cy="3148489"/>
          </a:xfrm>
          <a:prstGeom prst="rect">
            <a:avLst/>
          </a:prstGeom>
        </p:spPr>
      </p:pic>
      <p:sp>
        <p:nvSpPr>
          <p:cNvPr id="5" name="Rektangel 4"/>
          <p:cNvSpPr/>
          <p:nvPr/>
        </p:nvSpPr>
        <p:spPr>
          <a:xfrm>
            <a:off x="5194256" y="6345034"/>
            <a:ext cx="2891013" cy="215444"/>
          </a:xfrm>
          <a:prstGeom prst="rect">
            <a:avLst/>
          </a:prstGeom>
        </p:spPr>
        <p:txBody>
          <a:bodyPr wrap="square">
            <a:spAutoFit/>
          </a:bodyPr>
          <a:lstStyle/>
          <a:p>
            <a:r>
              <a:rPr lang="sv-SE" sz="800" dirty="0" smtClean="0"/>
              <a:t>Bildkälla: http</a:t>
            </a:r>
            <a:r>
              <a:rPr lang="sv-SE" sz="800" dirty="0"/>
              <a:t>://en.wikipedia.org/wiki/In_hoc_signo_vinces</a:t>
            </a:r>
          </a:p>
        </p:txBody>
      </p:sp>
    </p:spTree>
    <p:extLst>
      <p:ext uri="{BB962C8B-B14F-4D97-AF65-F5344CB8AC3E}">
        <p14:creationId xmlns:p14="http://schemas.microsoft.com/office/powerpoint/2010/main" val="1021787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Den kristna läran växer fram</a:t>
            </a:r>
            <a:endParaRPr lang="sv-SE" dirty="0"/>
          </a:p>
        </p:txBody>
      </p:sp>
      <p:sp>
        <p:nvSpPr>
          <p:cNvPr id="3" name="Platshållare för innehåll 2"/>
          <p:cNvSpPr>
            <a:spLocks noGrp="1"/>
          </p:cNvSpPr>
          <p:nvPr>
            <p:ph idx="1"/>
          </p:nvPr>
        </p:nvSpPr>
        <p:spPr>
          <a:xfrm>
            <a:off x="457200" y="1600200"/>
            <a:ext cx="7620000" cy="5141168"/>
          </a:xfrm>
        </p:spPr>
        <p:txBody>
          <a:bodyPr>
            <a:normAutofit lnSpcReduction="10000"/>
          </a:bodyPr>
          <a:lstStyle/>
          <a:p>
            <a:r>
              <a:rPr lang="sv-SE" dirty="0" smtClean="0"/>
              <a:t>Vartefter de kristna församlingarna växer uppstår också lokala idéer och riktningar. Det blir allt viktigare för kyrkan att avgränsa sig och enas kring sin tro. </a:t>
            </a:r>
          </a:p>
          <a:p>
            <a:r>
              <a:rPr lang="sv-SE" dirty="0" smtClean="0"/>
              <a:t>År 325 hålls ett stort kyrkomöte i </a:t>
            </a:r>
            <a:r>
              <a:rPr lang="sv-SE" dirty="0" err="1" smtClean="0"/>
              <a:t>Nicea</a:t>
            </a:r>
            <a:r>
              <a:rPr lang="sv-SE" dirty="0"/>
              <a:t> </a:t>
            </a:r>
            <a:r>
              <a:rPr lang="sv-SE" dirty="0" smtClean="0"/>
              <a:t>med anledning av konflikter inom kyrkan om hur man ska förstå Jesus (var han människa eller gud eller både och?). Resultatet blir den Nicenska trosbekännelsen  som fastslår treenighetsläran och att Jesus både var sann Gud och sann människa. Alla andra tolkningar (till exempel Arianismen) tolkades som hädiska och belades med dödsstraff. </a:t>
            </a:r>
          </a:p>
          <a:p>
            <a:r>
              <a:rPr lang="sv-SE" dirty="0" smtClean="0"/>
              <a:t>Under 400-talet växer den romerska </a:t>
            </a:r>
            <a:r>
              <a:rPr lang="sv-SE" dirty="0" smtClean="0"/>
              <a:t/>
            </a:r>
            <a:br>
              <a:rPr lang="sv-SE" dirty="0" smtClean="0"/>
            </a:br>
            <a:r>
              <a:rPr lang="sv-SE" dirty="0" smtClean="0"/>
              <a:t>biskopens </a:t>
            </a:r>
            <a:r>
              <a:rPr lang="sv-SE" dirty="0" smtClean="0"/>
              <a:t>makt – titeln blir påve och </a:t>
            </a:r>
            <a:r>
              <a:rPr lang="sv-SE" dirty="0" smtClean="0"/>
              <a:t/>
            </a:r>
            <a:br>
              <a:rPr lang="sv-SE" dirty="0" smtClean="0"/>
            </a:br>
            <a:r>
              <a:rPr lang="sv-SE" dirty="0" smtClean="0"/>
              <a:t>han </a:t>
            </a:r>
            <a:r>
              <a:rPr lang="sv-SE" dirty="0" smtClean="0"/>
              <a:t>blir överhuvud över hela kyrkan. </a:t>
            </a:r>
            <a:r>
              <a:rPr lang="sv-SE" dirty="0" smtClean="0"/>
              <a:t/>
            </a:r>
            <a:br>
              <a:rPr lang="sv-SE" dirty="0" smtClean="0"/>
            </a:br>
            <a:r>
              <a:rPr lang="sv-SE" dirty="0" smtClean="0"/>
              <a:t>Detta </a:t>
            </a:r>
            <a:r>
              <a:rPr lang="sv-SE" dirty="0" smtClean="0"/>
              <a:t>möter kritik i den östliga delen </a:t>
            </a:r>
            <a:r>
              <a:rPr lang="sv-SE" dirty="0" smtClean="0"/>
              <a:t/>
            </a:r>
            <a:br>
              <a:rPr lang="sv-SE" dirty="0" smtClean="0"/>
            </a:br>
            <a:r>
              <a:rPr lang="sv-SE" dirty="0" smtClean="0"/>
              <a:t>av </a:t>
            </a:r>
            <a:r>
              <a:rPr lang="sv-SE" dirty="0" smtClean="0"/>
              <a:t>kyrkan, de håller inte med om </a:t>
            </a:r>
            <a:r>
              <a:rPr lang="sv-SE" dirty="0" smtClean="0"/>
              <a:t/>
            </a:r>
            <a:br>
              <a:rPr lang="sv-SE" dirty="0" smtClean="0"/>
            </a:br>
            <a:r>
              <a:rPr lang="sv-SE" dirty="0" smtClean="0"/>
              <a:t>påvens </a:t>
            </a:r>
            <a:r>
              <a:rPr lang="sv-SE" dirty="0" smtClean="0"/>
              <a:t>särställning.</a:t>
            </a:r>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4509120"/>
            <a:ext cx="2657475" cy="2228850"/>
          </a:xfrm>
          <a:prstGeom prst="rect">
            <a:avLst/>
          </a:prstGeom>
        </p:spPr>
      </p:pic>
    </p:spTree>
    <p:extLst>
      <p:ext uri="{BB962C8B-B14F-4D97-AF65-F5344CB8AC3E}">
        <p14:creationId xmlns:p14="http://schemas.microsoft.com/office/powerpoint/2010/main" val="276549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Den första stora delningen:</a:t>
            </a:r>
            <a:br>
              <a:rPr lang="sv-SE" dirty="0" smtClean="0"/>
            </a:br>
            <a:r>
              <a:rPr lang="sv-SE" dirty="0" smtClean="0"/>
              <a:t>- den stora schismen</a:t>
            </a:r>
            <a:endParaRPr lang="sv-SE" dirty="0"/>
          </a:p>
        </p:txBody>
      </p:sp>
      <p:sp>
        <p:nvSpPr>
          <p:cNvPr id="3" name="Platshållare för innehåll 2"/>
          <p:cNvSpPr>
            <a:spLocks noGrp="1"/>
          </p:cNvSpPr>
          <p:nvPr>
            <p:ph idx="1"/>
          </p:nvPr>
        </p:nvSpPr>
        <p:spPr/>
        <p:txBody>
          <a:bodyPr/>
          <a:lstStyle/>
          <a:p>
            <a:r>
              <a:rPr lang="sv-SE" dirty="0" smtClean="0"/>
              <a:t>Konflikterna mellan den östliga och västliga delen av kyrkan fortsätter under de kommande århundradena. Konflikten gäller politik – vem ska leda kyrkan? Men också teologiska skillnader växer fram och skapar konflikt, till exempel synen på den helige Anden och på helgon. </a:t>
            </a:r>
          </a:p>
          <a:p>
            <a:r>
              <a:rPr lang="sv-SE" dirty="0" smtClean="0"/>
              <a:t>Konflikten kulminerar 1054 i ”den stora schismen” – kyrkan delas i en östlig och en västlig del. Den östliga leds av patriarken med säte i Konstantinopel, den västliga av påven i Rom. </a:t>
            </a:r>
            <a:endParaRPr lang="sv-SE" dirty="0"/>
          </a:p>
        </p:txBody>
      </p:sp>
    </p:spTree>
    <p:extLst>
      <p:ext uri="{BB962C8B-B14F-4D97-AF65-F5344CB8AC3E}">
        <p14:creationId xmlns:p14="http://schemas.microsoft.com/office/powerpoint/2010/main" val="67370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Den andra stora delningen </a:t>
            </a:r>
            <a:br>
              <a:rPr lang="sv-SE" dirty="0" smtClean="0"/>
            </a:br>
            <a:r>
              <a:rPr lang="sv-SE" dirty="0" smtClean="0"/>
              <a:t>- reformationen</a:t>
            </a:r>
            <a:endParaRPr lang="sv-SE" dirty="0"/>
          </a:p>
        </p:txBody>
      </p:sp>
      <p:sp>
        <p:nvSpPr>
          <p:cNvPr id="3" name="Platshållare för innehåll 2"/>
          <p:cNvSpPr>
            <a:spLocks noGrp="1"/>
          </p:cNvSpPr>
          <p:nvPr>
            <p:ph sz="half" idx="1"/>
          </p:nvPr>
        </p:nvSpPr>
        <p:spPr/>
        <p:txBody>
          <a:bodyPr>
            <a:normAutofit fontScale="62500" lnSpcReduction="20000"/>
          </a:bodyPr>
          <a:lstStyle/>
          <a:p>
            <a:r>
              <a:rPr lang="sv-SE" dirty="0" smtClean="0"/>
              <a:t>Den katolska kyrkans makt växer under medeltiden. Kyrkan blir alltmer svärtad av korruption och maktfullkomlighet. Olika proteströrelser växer fram. </a:t>
            </a:r>
          </a:p>
          <a:p>
            <a:r>
              <a:rPr lang="sv-SE" dirty="0" smtClean="0"/>
              <a:t>En tysk munk vid namn Martin Luther kritiserar bland annat kyrkan för sin handel med avlatsbrev –dvs. möjligheten att köpa sig fri från sina synder och därmed garanteras en plats i himlen. Luther menade att enbart tron på Jesus kan rädda människan – inte gärningar. </a:t>
            </a:r>
          </a:p>
          <a:p>
            <a:r>
              <a:rPr lang="sv-SE" dirty="0" smtClean="0"/>
              <a:t>Luther kritiserade också påvens auktoritet, Luther menade att den enda källan till kunskap om Guds vilja är Bibeln. </a:t>
            </a:r>
          </a:p>
        </p:txBody>
      </p:sp>
      <p:pic>
        <p:nvPicPr>
          <p:cNvPr id="5" name="Platshållare för innehåll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60032" y="1340768"/>
            <a:ext cx="2808312" cy="4109725"/>
          </a:xfrm>
        </p:spPr>
      </p:pic>
      <p:sp>
        <p:nvSpPr>
          <p:cNvPr id="7" name="Rektangel 6"/>
          <p:cNvSpPr/>
          <p:nvPr/>
        </p:nvSpPr>
        <p:spPr>
          <a:xfrm>
            <a:off x="4716016" y="5601820"/>
            <a:ext cx="3034805" cy="246221"/>
          </a:xfrm>
          <a:prstGeom prst="rect">
            <a:avLst/>
          </a:prstGeom>
        </p:spPr>
        <p:txBody>
          <a:bodyPr wrap="none">
            <a:spAutoFit/>
          </a:bodyPr>
          <a:lstStyle/>
          <a:p>
            <a:r>
              <a:rPr lang="sv-SE" sz="1000" dirty="0" smtClean="0"/>
              <a:t>Bildkälla: http://www.logosmappen.net/?page_id=141</a:t>
            </a:r>
            <a:endParaRPr lang="sv-SE" sz="1000" dirty="0"/>
          </a:p>
        </p:txBody>
      </p:sp>
    </p:spTree>
    <p:extLst>
      <p:ext uri="{BB962C8B-B14F-4D97-AF65-F5344CB8AC3E}">
        <p14:creationId xmlns:p14="http://schemas.microsoft.com/office/powerpoint/2010/main" val="300731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Reformationen</a:t>
            </a:r>
            <a:endParaRPr lang="sv-SE" dirty="0"/>
          </a:p>
        </p:txBody>
      </p:sp>
      <p:sp>
        <p:nvSpPr>
          <p:cNvPr id="3" name="Platshållare för innehåll 2"/>
          <p:cNvSpPr>
            <a:spLocks noGrp="1"/>
          </p:cNvSpPr>
          <p:nvPr>
            <p:ph idx="1"/>
          </p:nvPr>
        </p:nvSpPr>
        <p:spPr/>
        <p:txBody>
          <a:bodyPr/>
          <a:lstStyle/>
          <a:p>
            <a:r>
              <a:rPr lang="sv-SE" dirty="0"/>
              <a:t>Reformationen kan anses ta fart 1517 när Luther spikar upp sina 95 teser på dörren till domkyrkan i Wittenberg. Reformationen sprider sig som en löpeld genom norra Europa och ger upphov till en brytning med katolska kyrkan. En ny riktning i kyrkan skapas: Protestantismen. </a:t>
            </a:r>
          </a:p>
          <a:p>
            <a:r>
              <a:rPr lang="sv-SE" dirty="0" smtClean="0"/>
              <a:t>Många </a:t>
            </a:r>
            <a:r>
              <a:rPr lang="sv-SE" dirty="0"/>
              <a:t>kungar och furstar (bland annat Gustav Vasa) ser den protestantiska läran som en möjlighet att stärka sin makt gentemot kyrkan och ansluter sig till protestantismen. </a:t>
            </a:r>
          </a:p>
          <a:p>
            <a:r>
              <a:rPr lang="sv-SE" dirty="0" smtClean="0"/>
              <a:t>Reformationen ser olika ut i olika länder och det finns fler reformatorer än Luther (bland annat Calvin och </a:t>
            </a:r>
            <a:r>
              <a:rPr lang="sv-SE" dirty="0" err="1" smtClean="0"/>
              <a:t>Zvingli</a:t>
            </a:r>
            <a:r>
              <a:rPr lang="sv-SE" dirty="0" smtClean="0"/>
              <a:t>). Kontentan av reformationen blir en protestantisk gren av kyrkan som i sin tur har tre grenar: den lutherska, den reformerta och den anglikanska. </a:t>
            </a:r>
            <a:endParaRPr lang="sv-SE" dirty="0"/>
          </a:p>
        </p:txBody>
      </p:sp>
    </p:spTree>
    <p:extLst>
      <p:ext uri="{BB962C8B-B14F-4D97-AF65-F5344CB8AC3E}">
        <p14:creationId xmlns:p14="http://schemas.microsoft.com/office/powerpoint/2010/main" val="1229733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gränsande">
  <a:themeElements>
    <a:clrScheme name="Pap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ränsan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109</TotalTime>
  <Words>845</Words>
  <Application>Microsoft Office PowerPoint</Application>
  <PresentationFormat>Bildspel på skärmen (4:3)</PresentationFormat>
  <Paragraphs>48</Paragraphs>
  <Slides>12</Slides>
  <Notes>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Angränsande</vt:lpstr>
      <vt:lpstr>Kristendomens historia kristna riktningar</vt:lpstr>
      <vt:lpstr>Efter Jesu död och uppståndelse – vad hände sen?</vt:lpstr>
      <vt:lpstr>Den tidiga kyrkan</vt:lpstr>
      <vt:lpstr>…den tidiga kyrkan</vt:lpstr>
      <vt:lpstr>Från förföljd minoritet till romersk statsreligion</vt:lpstr>
      <vt:lpstr>Den kristna läran växer fram</vt:lpstr>
      <vt:lpstr>Den första stora delningen: - den stora schismen</vt:lpstr>
      <vt:lpstr>Den andra stora delningen  - reformationen</vt:lpstr>
      <vt:lpstr>… Reformationen</vt:lpstr>
      <vt:lpstr>1800-talets väckelserörelser</vt:lpstr>
      <vt:lpstr>Ekumenik</vt:lpstr>
      <vt:lpstr>Tvåtusen års kristendom… </vt:lpstr>
    </vt:vector>
  </TitlesOfParts>
  <Company>Sigtuna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Kristendomens historia kristna riktningar</dc:title>
  <dc:creator>Ida Tegenborg</dc:creator>
  <cp:lastModifiedBy>Ida Tegenborg</cp:lastModifiedBy>
  <cp:revision>13</cp:revision>
  <dcterms:created xsi:type="dcterms:W3CDTF">2013-04-15T06:25:13Z</dcterms:created>
  <dcterms:modified xsi:type="dcterms:W3CDTF">2013-04-15T08:40:58Z</dcterms:modified>
</cp:coreProperties>
</file>