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87" r:id="rId7"/>
    <p:sldId id="261" r:id="rId8"/>
    <p:sldId id="262" r:id="rId9"/>
    <p:sldId id="288" r:id="rId10"/>
    <p:sldId id="264" r:id="rId11"/>
    <p:sldId id="265" r:id="rId12"/>
    <p:sldId id="28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82" r:id="rId21"/>
  </p:sldIdLst>
  <p:sldSz cx="9144000" cy="6858000" type="screen4x3"/>
  <p:notesSz cx="67691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7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1588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1588" y="9447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051F4D-80CE-4E4F-8A63-920B2EEB1034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496888" y="4676775"/>
            <a:ext cx="578167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496888" y="4676775"/>
            <a:ext cx="5781675" cy="4397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286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500063"/>
            <a:ext cx="1941513" cy="56261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500063"/>
            <a:ext cx="5676900" cy="56261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0063"/>
            <a:ext cx="777081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för att redigera rubriktextens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för att redigera dispositionstextens format</a:t>
            </a:r>
          </a:p>
          <a:p>
            <a:pPr lvl="1"/>
            <a:r>
              <a:rPr lang="en-GB" smtClean="0"/>
              <a:t>Andra dispositionsnivån</a:t>
            </a:r>
          </a:p>
          <a:p>
            <a:pPr lvl="2"/>
            <a:r>
              <a:rPr lang="en-GB" smtClean="0"/>
              <a:t>Tredje dispositionsnivån</a:t>
            </a:r>
          </a:p>
          <a:p>
            <a:pPr lvl="3"/>
            <a:r>
              <a:rPr lang="en-GB" smtClean="0"/>
              <a:t>Fjärde dispositionsnivån</a:t>
            </a:r>
          </a:p>
          <a:p>
            <a:pPr lvl="4"/>
            <a:r>
              <a:rPr lang="en-GB" smtClean="0"/>
              <a:t>Femte dispositionsnivån</a:t>
            </a:r>
          </a:p>
          <a:p>
            <a:pPr lvl="4"/>
            <a:r>
              <a:rPr lang="en-GB" smtClean="0"/>
              <a:t>Sjätte dispositionsnivån</a:t>
            </a:r>
          </a:p>
          <a:p>
            <a:pPr lvl="4"/>
            <a:r>
              <a:rPr lang="en-GB" smtClean="0"/>
              <a:t>Sjunde dispositionsnivån</a:t>
            </a:r>
          </a:p>
          <a:p>
            <a:pPr lvl="4"/>
            <a:r>
              <a:rPr lang="en-GB" smtClean="0"/>
              <a:t>Åttonde dispositionsnivån</a:t>
            </a:r>
          </a:p>
          <a:p>
            <a:pPr lvl="4"/>
            <a:r>
              <a:rPr lang="en-GB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skolutveckling.se/skolnet/kolla/index.shtml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rtinlutherking.org/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www.whitehouse.ne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hitehouse.org/" TargetMode="External"/><Relationship Id="rId5" Type="http://schemas.openxmlformats.org/officeDocument/2006/relationships/hyperlink" Target="http://www.whitehouse.gov/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://www.whitehouse.com/" TargetMode="External"/><Relationship Id="rId9" Type="http://schemas.openxmlformats.org/officeDocument/2006/relationships/hyperlink" Target="http://www.stanford.edu/group/Kin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bibliotek.se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se.altavista.com/" TargetMode="External"/><Relationship Id="rId4" Type="http://schemas.openxmlformats.org/officeDocument/2006/relationships/hyperlink" Target="http://www.google.com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mailto:anette.holmqvist@skolutveckling.s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://www.skolutveckling.se/skolnet/kolla/index.shtml" TargetMode="External"/><Relationship Id="rId4" Type="http://schemas.openxmlformats.org/officeDocument/2006/relationships/hyperlink" Target="http://www.skolutveckling.se/skolnet/koll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hem.passagen.se/ssv1879/" TargetMode="External"/><Relationship Id="rId4" Type="http://schemas.openxmlformats.org/officeDocument/2006/relationships/hyperlink" Target="http://www.skolverket.se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skolutveckling.se/pressrum/artiklar.s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ur.se/nyhetsjournalistik/3lan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allwhois.com/" TargetMode="External"/><Relationship Id="rId4" Type="http://schemas.openxmlformats.org/officeDocument/2006/relationships/hyperlink" Target="http://www.nic-se.se/nydoman/domansok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3" name="Picture 21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971550" y="404813"/>
            <a:ext cx="76962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Källkritik på Internet</a:t>
            </a:r>
            <a:r>
              <a:rPr lang="en-GB" sz="4000">
                <a:solidFill>
                  <a:schemeClr val="tx1"/>
                </a:solidFill>
                <a:latin typeface="Frutiger 55" pitchFamily="34" charset="0"/>
              </a:rPr>
              <a:t/>
            </a:r>
            <a:br>
              <a:rPr lang="en-GB" sz="4000">
                <a:solidFill>
                  <a:schemeClr val="tx1"/>
                </a:solidFill>
                <a:latin typeface="Frutiger 55" pitchFamily="34" charset="0"/>
              </a:rPr>
            </a:br>
            <a:endParaRPr lang="en-GB">
              <a:solidFill>
                <a:schemeClr val="tx1"/>
              </a:solidFill>
            </a:endParaRPr>
          </a:p>
        </p:txBody>
      </p:sp>
      <p:pic>
        <p:nvPicPr>
          <p:cNvPr id="3099" name="Picture 27" descr="kolla_transparent1 kopier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3800" y="1412875"/>
            <a:ext cx="37655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331913" y="1628775"/>
            <a:ext cx="7123112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Vilken är Vita husets hemsida?</a:t>
            </a:r>
            <a:br>
              <a:rPr lang="en-GB" sz="2800">
                <a:solidFill>
                  <a:srgbClr val="000000"/>
                </a:solidFill>
                <a:latin typeface="Arial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hlinkClick r:id="rId4"/>
              </a:rPr>
              <a:t>www.whitehouse.com</a:t>
            </a:r>
            <a:r>
              <a:rPr lang="en-GB">
                <a:solidFill>
                  <a:srgbClr val="000000"/>
                </a:solidFill>
                <a:latin typeface="Arial" charset="0"/>
              </a:rPr>
              <a:t> / </a:t>
            </a:r>
            <a:r>
              <a:rPr lang="en-GB">
                <a:solidFill>
                  <a:srgbClr val="000000"/>
                </a:solidFill>
                <a:latin typeface="Arial" charset="0"/>
                <a:hlinkClick r:id="rId5"/>
              </a:rPr>
              <a:t>www.whitehouse.gov</a:t>
            </a:r>
            <a:r>
              <a:rPr lang="en-GB">
                <a:solidFill>
                  <a:srgbClr val="000000"/>
                </a:solidFill>
                <a:latin typeface="Arial" charset="0"/>
              </a:rPr>
              <a:t> /</a:t>
            </a:r>
            <a:r>
              <a:rPr lang="en-GB"/>
              <a:t> </a:t>
            </a:r>
            <a:r>
              <a:rPr lang="en-GB">
                <a:solidFill>
                  <a:srgbClr val="000000"/>
                </a:solidFill>
                <a:latin typeface="Arial" charset="0"/>
                <a:hlinkClick r:id="rId6"/>
              </a:rPr>
              <a:t>www.whitehouse.org</a:t>
            </a:r>
            <a:r>
              <a:rPr lang="en-GB">
                <a:solidFill>
                  <a:srgbClr val="000000"/>
                </a:solidFill>
                <a:latin typeface="Arial" charset="0"/>
              </a:rPr>
              <a:t> / </a:t>
            </a:r>
            <a:r>
              <a:rPr lang="en-GB">
                <a:solidFill>
                  <a:srgbClr val="000000"/>
                </a:solidFill>
                <a:latin typeface="Arial" charset="0"/>
                <a:hlinkClick r:id="rId7"/>
              </a:rPr>
              <a:t>www.whitehouse.net</a:t>
            </a:r>
            <a:endParaRPr lang="en-GB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 Vem litar du på?</a:t>
            </a:r>
            <a:br>
              <a:rPr lang="en-GB" sz="2800">
                <a:solidFill>
                  <a:srgbClr val="000000"/>
                </a:solidFill>
                <a:latin typeface="Arial" charset="0"/>
              </a:rPr>
            </a:br>
            <a:r>
              <a:rPr lang="en-GB" sz="2800">
                <a:solidFill>
                  <a:srgbClr val="000000"/>
                </a:solidFill>
                <a:latin typeface="Arial" charset="0"/>
                <a:hlinkClick r:id="rId8"/>
              </a:rPr>
              <a:t>www.martinlutherking.org</a:t>
            </a:r>
            <a:r>
              <a:rPr lang="en-GB" sz="2800">
                <a:solidFill>
                  <a:srgbClr val="000000"/>
                </a:solidFill>
                <a:latin typeface="Arial" charset="0"/>
              </a:rPr>
              <a:t/>
            </a:r>
            <a:br>
              <a:rPr lang="en-GB" sz="2800">
                <a:solidFill>
                  <a:srgbClr val="000000"/>
                </a:solidFill>
                <a:latin typeface="Arial" charset="0"/>
              </a:rPr>
            </a:br>
            <a:r>
              <a:rPr lang="en-GB" sz="2800">
                <a:solidFill>
                  <a:srgbClr val="000000"/>
                </a:solidFill>
                <a:latin typeface="Arial" charset="0"/>
                <a:hlinkClick r:id="rId9"/>
              </a:rPr>
              <a:t>www.stanford.edu/group/King</a:t>
            </a:r>
            <a:endParaRPr lang="en-GB" sz="28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Frutiger 45" pitchFamily="34" charset="0"/>
              </a:rPr>
              <a:t/>
            </a:r>
            <a:br>
              <a:rPr lang="en-GB" sz="2800">
                <a:solidFill>
                  <a:srgbClr val="000000"/>
                </a:solidFill>
                <a:latin typeface="Frutiger 45" pitchFamily="34" charset="0"/>
              </a:rPr>
            </a:br>
            <a:endParaRPr lang="en-GB" sz="2800">
              <a:solidFill>
                <a:srgbClr val="000000"/>
              </a:solidFill>
              <a:latin typeface="Frutiger 45" pitchFamily="34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Luriga webbadresser</a:t>
            </a:r>
          </a:p>
        </p:txBody>
      </p:sp>
      <p:pic>
        <p:nvPicPr>
          <p:cNvPr id="26631" name="Picture 7" descr="loggatifmindr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187450" y="1484313"/>
            <a:ext cx="6691313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Härma webbadress, titel eller layout 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Manipulera bilder eller bildtext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Förfalska avsändare eller vara anonym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Felinformera, förfalska eller hacka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Ta över nedlagd webbadress/domän eller utnyttja felstavningar (volvo/vovlo)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Andra sätt att luras</a:t>
            </a:r>
          </a:p>
        </p:txBody>
      </p:sp>
      <p:pic>
        <p:nvPicPr>
          <p:cNvPr id="28679" name="Picture 7" descr="loggatifmind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336675" y="1524000"/>
            <a:ext cx="601980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Verkar texten trovärdig och logisk?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Är texten faktagranskad?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Finns många slarvfel?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Hur är webbsidans text?</a:t>
            </a:r>
          </a:p>
        </p:txBody>
      </p:sp>
      <p:pic>
        <p:nvPicPr>
          <p:cNvPr id="91143" name="Picture 7" descr="loggatifmind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336675" y="1524000"/>
            <a:ext cx="7412038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Är det någon känd eller auktoritet på området? 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Har skribenten publicerat sig förut i ämnet? Sök på namnet i söktjänst eller i </a:t>
            </a:r>
            <a:r>
              <a:rPr lang="en-GB" sz="2800">
                <a:solidFill>
                  <a:srgbClr val="000000"/>
                </a:solidFill>
                <a:latin typeface="Arial" charset="0"/>
                <a:hlinkClick r:id="rId4"/>
              </a:rPr>
              <a:t>http://www.bibliotek.se</a:t>
            </a:r>
            <a:endParaRPr lang="en-GB" sz="28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Finns kontaktinformation?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Vem har skrivit texten?</a:t>
            </a:r>
            <a:r>
              <a:rPr lang="en-GB" sz="4000">
                <a:solidFill>
                  <a:schemeClr val="tx1"/>
                </a:solidFill>
                <a:latin typeface="Frutiger 55" pitchFamily="34" charset="0"/>
              </a:rPr>
              <a:t> </a:t>
            </a:r>
          </a:p>
        </p:txBody>
      </p:sp>
      <p:pic>
        <p:nvPicPr>
          <p:cNvPr id="38919" name="Picture 7" descr="loggatifmind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331913" y="2133600"/>
            <a:ext cx="60198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Överväg om du verkligen vill använda webbplatsen/källan!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Det skall alltid gå att hänvisa till en källa</a:t>
            </a:r>
            <a:endParaRPr lang="en-GB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Finns ingen upphovsman?</a:t>
            </a:r>
          </a:p>
        </p:txBody>
      </p:sp>
      <p:pic>
        <p:nvPicPr>
          <p:cNvPr id="40967" name="Picture 7" descr="loggatifmind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336675" y="1524000"/>
            <a:ext cx="6548438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Går det att se? Finns innehållsförteckning eller webbkarta?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Är det en bred översikt eller skildras ämnet på djupet?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Innehåller webbplatsen fakta och går dessa att kontrollera?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Är innehållet vinklat?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Vad innehåller webbplatsen?</a:t>
            </a:r>
          </a:p>
        </p:txBody>
      </p:sp>
      <p:pic>
        <p:nvPicPr>
          <p:cNvPr id="43015" name="Picture 7" descr="loggatifmind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331913" y="2060575"/>
            <a:ext cx="60198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När är webbsidan gjord?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Står det när den senast uppdaterades? 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Hur gammal är webbsidan?</a:t>
            </a:r>
          </a:p>
        </p:txBody>
      </p:sp>
      <p:pic>
        <p:nvPicPr>
          <p:cNvPr id="47111" name="Picture 7" descr="loggatifmind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36675" y="1524000"/>
            <a:ext cx="6403975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Detta tar du reda på genom att skriva in till exempel: </a:t>
            </a:r>
            <a:r>
              <a:rPr lang="en-GB" sz="2800" b="1">
                <a:solidFill>
                  <a:srgbClr val="000000"/>
                </a:solidFill>
                <a:latin typeface="Arial" charset="0"/>
              </a:rPr>
              <a:t>link:http://www.skolutveckling.se</a:t>
            </a:r>
            <a:r>
              <a:rPr lang="en-GB" sz="2800">
                <a:solidFill>
                  <a:srgbClr val="000000"/>
                </a:solidFill>
                <a:latin typeface="Arial" charset="0"/>
              </a:rPr>
              <a:t> </a:t>
            </a:r>
            <a:br>
              <a:rPr lang="en-GB" sz="2800">
                <a:solidFill>
                  <a:srgbClr val="000000"/>
                </a:solidFill>
                <a:latin typeface="Arial" charset="0"/>
              </a:rPr>
            </a:br>
            <a:r>
              <a:rPr lang="en-GB" sz="2800">
                <a:solidFill>
                  <a:srgbClr val="000000"/>
                </a:solidFill>
                <a:latin typeface="Arial" charset="0"/>
              </a:rPr>
              <a:t>i någon söktjänst som </a:t>
            </a:r>
            <a:r>
              <a:rPr lang="en-GB" sz="2800">
                <a:solidFill>
                  <a:srgbClr val="000000"/>
                </a:solidFill>
                <a:latin typeface="Arial" charset="0"/>
                <a:hlinkClick r:id="rId4"/>
              </a:rPr>
              <a:t>Google</a:t>
            </a:r>
            <a:r>
              <a:rPr lang="en-GB" sz="280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800">
                <a:solidFill>
                  <a:srgbClr val="000000"/>
                </a:solidFill>
                <a:latin typeface="Arial" charset="0"/>
                <a:hlinkClick r:id="rId5"/>
              </a:rPr>
              <a:t>Altavista </a:t>
            </a:r>
            <a:r>
              <a:rPr lang="en-GB" sz="2800">
                <a:solidFill>
                  <a:srgbClr val="000000"/>
                </a:solidFill>
                <a:latin typeface="Arial" charset="0"/>
              </a:rPr>
              <a:t>eller liknande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Ingen av söktjänsterna ger dig dock en komplett lista</a:t>
            </a:r>
            <a:endParaRPr lang="en-GB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Vem har länkat till sidan?</a:t>
            </a:r>
          </a:p>
        </p:txBody>
      </p:sp>
      <p:pic>
        <p:nvPicPr>
          <p:cNvPr id="49159" name="Picture 7" descr="loggatifmindr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331913" y="1628775"/>
            <a:ext cx="60198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Jämför med vad du visste innan du besökte webbsidan! 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Jämför med andra webbsidor och med tryckt information.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Jämför med vad din lärare eller bibliotekarie har att säga om ämnet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Jämför!</a:t>
            </a:r>
            <a:r>
              <a:rPr lang="en-GB" sz="4000">
                <a:solidFill>
                  <a:schemeClr val="tx1"/>
                </a:solidFill>
                <a:latin typeface="Frutiger 55" pitchFamily="34" charset="0"/>
              </a:rPr>
              <a:t> </a:t>
            </a:r>
          </a:p>
        </p:txBody>
      </p:sp>
      <p:pic>
        <p:nvPicPr>
          <p:cNvPr id="51207" name="Picture 7" descr="loggatifmind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331913" y="1916113"/>
            <a:ext cx="6019800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Författare / Utgivare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Titel / Sidrubrik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Webbadress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Datum då sidan skapades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Datum då du hämtade sidan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Såhär kan du ange en </a:t>
            </a:r>
            <a:br>
              <a:rPr lang="en-GB" sz="4000">
                <a:solidFill>
                  <a:schemeClr val="tx1"/>
                </a:solidFill>
                <a:latin typeface="Arial" charset="0"/>
              </a:rPr>
            </a:br>
            <a:r>
              <a:rPr lang="en-GB" sz="4000">
                <a:solidFill>
                  <a:schemeClr val="tx1"/>
                </a:solidFill>
                <a:latin typeface="Arial" charset="0"/>
              </a:rPr>
              <a:t>webbsida i en källförteckning</a:t>
            </a:r>
          </a:p>
        </p:txBody>
      </p:sp>
      <p:pic>
        <p:nvPicPr>
          <p:cNvPr id="53255" name="Picture 7" descr="loggatifmind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36675" y="1524000"/>
            <a:ext cx="6019800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Att kritiskt granska en text, en bild eller ett uttalande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Att tolka en källa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Att ta reda på om en källa är äkta 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 Att ta reda på om en källa är trovärdig</a:t>
            </a:r>
            <a:endParaRPr lang="en-GB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Vad är källkritik?</a:t>
            </a:r>
          </a:p>
        </p:txBody>
      </p:sp>
      <p:pic>
        <p:nvPicPr>
          <p:cNvPr id="11272" name="Picture 8" descr="loggatifmind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71550" y="404813"/>
            <a:ext cx="7696200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Läs mer om källkritik</a:t>
            </a:r>
          </a:p>
          <a:p>
            <a:pPr eaLnBrk="1" hangingPunct="1">
              <a:lnSpc>
                <a:spcPct val="98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  <a:latin typeface="Arial" charset="0"/>
                <a:hlinkClick r:id="rId4"/>
              </a:rPr>
              <a:t>www.skolutveckling.se/skolnet/kolla</a:t>
            </a:r>
            <a:endParaRPr lang="en-GB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chemeClr val="tx1"/>
              </a:solidFill>
            </a:endParaRPr>
          </a:p>
        </p:txBody>
      </p:sp>
      <p:pic>
        <p:nvPicPr>
          <p:cNvPr id="65542" name="Picture 6" descr="kolla_transparent1 kopiera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3800" y="1412875"/>
            <a:ext cx="37655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900113" y="3933825"/>
            <a:ext cx="3743325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200">
                <a:solidFill>
                  <a:schemeClr val="tx1"/>
                </a:solidFill>
                <a:latin typeface="Arial" charset="0"/>
              </a:rPr>
            </a:br>
            <a:r>
              <a:rPr lang="en-GB" sz="1400">
                <a:solidFill>
                  <a:schemeClr val="tx1"/>
                </a:solidFill>
                <a:latin typeface="Arial" charset="0"/>
              </a:rPr>
              <a:t>Presentationen får användas fritt och kopieras i undervisningssammanhang. </a:t>
            </a:r>
            <a:br>
              <a:rPr lang="en-GB" sz="1400">
                <a:solidFill>
                  <a:schemeClr val="tx1"/>
                </a:solidFill>
                <a:latin typeface="Arial" charset="0"/>
              </a:rPr>
            </a:br>
            <a:r>
              <a:rPr lang="en-GB" sz="1400">
                <a:solidFill>
                  <a:schemeClr val="tx1"/>
                </a:solidFill>
                <a:latin typeface="Arial" charset="0"/>
              </a:rPr>
              <a:t>Ange källan: Kolla källan, Myndigheten för skolutveckling </a:t>
            </a:r>
            <a:r>
              <a:rPr lang="en-GB" sz="1400">
                <a:solidFill>
                  <a:schemeClr val="tx1"/>
                </a:solidFill>
                <a:latin typeface="Arial" charset="0"/>
                <a:hlinkClick r:id="rId4"/>
              </a:rPr>
              <a:t>www.skolutveckling.se/skolnet/kolla</a:t>
            </a:r>
            <a:r>
              <a:rPr lang="en-GB" sz="1200">
                <a:solidFill>
                  <a:schemeClr val="tx1"/>
                </a:solidFill>
                <a:latin typeface="Arial" charset="0"/>
              </a:rPr>
              <a:t> </a:t>
            </a:r>
            <a:br>
              <a:rPr lang="en-GB" sz="1200">
                <a:solidFill>
                  <a:schemeClr val="tx1"/>
                </a:solidFill>
                <a:latin typeface="Arial" charset="0"/>
              </a:rPr>
            </a:br>
            <a:r>
              <a:rPr lang="en-GB" sz="1200">
                <a:solidFill>
                  <a:schemeClr val="tx1"/>
                </a:solidFill>
                <a:latin typeface="Arial" charset="0"/>
              </a:rPr>
              <a:t>Kontaktperson: </a:t>
            </a:r>
            <a:r>
              <a:rPr lang="en-GB" sz="1200">
                <a:solidFill>
                  <a:schemeClr val="tx1"/>
                </a:solidFill>
                <a:latin typeface="Arial" charset="0"/>
                <a:hlinkClick r:id="rId7"/>
              </a:rPr>
              <a:t>anette.holmqvist@skolutveckling.se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336675" y="1524000"/>
            <a:ext cx="6019800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Ställ frågan till alla källor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Muntliga, tryckta och elektroniska och </a:t>
            </a:r>
            <a:r>
              <a:rPr lang="en-GB" sz="2800" b="1">
                <a:solidFill>
                  <a:srgbClr val="000000"/>
                </a:solidFill>
                <a:latin typeface="Arial" charset="0"/>
              </a:rPr>
              <a:t>kom ihåg att: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Varje källa har en avsändare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Varje avsändare har ett budskap (dolt eller synligt)</a:t>
            </a:r>
            <a:endParaRPr lang="en-GB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Vem säger vad och varför?</a:t>
            </a:r>
          </a:p>
        </p:txBody>
      </p:sp>
      <p:pic>
        <p:nvPicPr>
          <p:cNvPr id="14343" name="Picture 7" descr="loggatifmind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58888" y="1989138"/>
            <a:ext cx="7705725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vem som har skrivit boken eller artikeln 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vilket förlag som har gett ut boken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vem som är ansvarig utgivare för tidningen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vilket år/datum som boken/tidningen kom ut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vad boken/tidningen innehåller – oftast finns innehållsförteckning/register/baksidetext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När det gäller tryckt material syns det oftast tydligt...</a:t>
            </a:r>
            <a:br>
              <a:rPr lang="en-GB" sz="4000">
                <a:solidFill>
                  <a:schemeClr val="tx1"/>
                </a:solidFill>
                <a:latin typeface="Arial" charset="0"/>
              </a:rPr>
            </a:br>
            <a:endParaRPr lang="en-GB" sz="40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91" name="Picture 7" descr="loggatifmind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331913" y="1916113"/>
            <a:ext cx="60198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vem som är upphovsman eller utgivare till webbsidan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hur gammalt materialet är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vad webbplatsen innehåller 	  </a:t>
            </a:r>
            <a:br>
              <a:rPr lang="en-GB" sz="2800">
                <a:solidFill>
                  <a:srgbClr val="000000"/>
                </a:solidFill>
                <a:latin typeface="Arial" charset="0"/>
              </a:rPr>
            </a:br>
            <a:r>
              <a:rPr lang="en-GB" sz="2800">
                <a:solidFill>
                  <a:srgbClr val="000000"/>
                </a:solidFill>
                <a:latin typeface="Arial" charset="0"/>
              </a:rPr>
              <a:t>- om det inte finns en webbkarta </a:t>
            </a:r>
            <a:br>
              <a:rPr lang="en-GB" sz="2800">
                <a:solidFill>
                  <a:srgbClr val="000000"/>
                </a:solidFill>
                <a:latin typeface="Arial" charset="0"/>
              </a:rPr>
            </a:br>
            <a:r>
              <a:rPr lang="en-GB" sz="2800">
                <a:solidFill>
                  <a:srgbClr val="000000"/>
                </a:solidFill>
                <a:latin typeface="Arial" charset="0"/>
              </a:rPr>
              <a:t>eller innehållsförteckning </a:t>
            </a:r>
            <a:r>
              <a:rPr lang="en-GB" sz="2800">
                <a:solidFill>
                  <a:srgbClr val="000000"/>
                </a:solidFill>
                <a:latin typeface="Frutiger 45" pitchFamily="34" charset="0"/>
              </a:rPr>
              <a:t/>
            </a:r>
            <a:br>
              <a:rPr lang="en-GB" sz="2800">
                <a:solidFill>
                  <a:srgbClr val="000000"/>
                </a:solidFill>
                <a:latin typeface="Frutiger 45" pitchFamily="34" charset="0"/>
              </a:rPr>
            </a:br>
            <a:endParaRPr lang="en-GB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När det gäller webbsidor </a:t>
            </a:r>
            <a:br>
              <a:rPr lang="en-GB" sz="4000">
                <a:solidFill>
                  <a:schemeClr val="tx1"/>
                </a:solidFill>
                <a:latin typeface="Arial" charset="0"/>
              </a:rPr>
            </a:br>
            <a:r>
              <a:rPr lang="en-GB" sz="4000">
                <a:solidFill>
                  <a:schemeClr val="tx1"/>
                </a:solidFill>
                <a:latin typeface="Arial" charset="0"/>
              </a:rPr>
              <a:t>är det ofta svårare att se…</a:t>
            </a:r>
          </a:p>
        </p:txBody>
      </p:sp>
      <p:pic>
        <p:nvPicPr>
          <p:cNvPr id="18439" name="Picture 7" descr="loggatifmind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187450" y="2565400"/>
            <a:ext cx="6019800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Här syns det direkt vem som står bakom webbplatsen: </a:t>
            </a:r>
            <a:br>
              <a:rPr lang="en-GB" sz="2800">
                <a:solidFill>
                  <a:srgbClr val="000000"/>
                </a:solidFill>
                <a:latin typeface="Arial" charset="0"/>
              </a:rPr>
            </a:br>
            <a:r>
              <a:rPr lang="en-GB" sz="2800">
                <a:solidFill>
                  <a:srgbClr val="000000"/>
                </a:solidFill>
                <a:latin typeface="Arial" charset="0"/>
                <a:hlinkClick r:id="rId4"/>
              </a:rPr>
              <a:t>http://www.skolverket.se</a:t>
            </a:r>
            <a:endParaRPr lang="en-GB" sz="28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Här är det lite svårare att se</a:t>
            </a:r>
            <a:br>
              <a:rPr lang="en-GB" sz="2800">
                <a:solidFill>
                  <a:srgbClr val="000000"/>
                </a:solidFill>
                <a:latin typeface="Arial" charset="0"/>
              </a:rPr>
            </a:br>
            <a:r>
              <a:rPr lang="en-GB" sz="2800">
                <a:solidFill>
                  <a:srgbClr val="000000"/>
                </a:solidFill>
                <a:latin typeface="Arial" charset="0"/>
                <a:hlinkClick r:id="rId5"/>
              </a:rPr>
              <a:t>http://hem.passagen.se/ssv1879</a:t>
            </a:r>
            <a:r>
              <a:rPr lang="en-GB" sz="2800">
                <a:solidFill>
                  <a:srgbClr val="000000"/>
                </a:solidFill>
                <a:latin typeface="Arial" charset="0"/>
                <a:hlinkClick r:id="rId5"/>
              </a:rPr>
              <a:t>/</a:t>
            </a:r>
            <a:r>
              <a:rPr lang="en-GB" sz="280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Börja med att titta på webbadressen – säger den något? </a:t>
            </a:r>
          </a:p>
        </p:txBody>
      </p:sp>
      <p:pic>
        <p:nvPicPr>
          <p:cNvPr id="82951" name="Picture 7" descr="loggatifmindr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336675" y="1524000"/>
            <a:ext cx="6548438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Så här är en webbadress uppbyggd: </a:t>
            </a:r>
            <a:r>
              <a:rPr lang="en-GB" sz="2000">
                <a:solidFill>
                  <a:srgbClr val="000000"/>
                </a:solidFill>
                <a:latin typeface="Arial" charset="0"/>
                <a:hlinkClick r:id="rId4"/>
              </a:rPr>
              <a:t>http://www.skolutveckling.se/pressrum/artiklar.shtml</a:t>
            </a:r>
            <a:endParaRPr lang="en-GB" sz="20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</a:rPr>
              <a:t>Protokoll://server.domän.toppdomän/</a:t>
            </a:r>
            <a:br>
              <a:rPr lang="en-GB">
                <a:solidFill>
                  <a:srgbClr val="000000"/>
                </a:solidFill>
                <a:latin typeface="Arial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</a:rPr>
              <a:t>katalog/filnamn.filändelse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</a:rPr>
              <a:t>Backa i adressfältet för att se vem som står bakom webbservern!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</a:rPr>
              <a:t>~tildetecken i slutet av en webbadress betyder ofta att webbsidan är privat</a:t>
            </a:r>
            <a:endParaRPr lang="en-GB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Webbadressens utseende</a:t>
            </a:r>
          </a:p>
        </p:txBody>
      </p:sp>
      <p:pic>
        <p:nvPicPr>
          <p:cNvPr id="20487" name="Picture 7" descr="loggatifmind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336675" y="1524000"/>
            <a:ext cx="661987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000000"/>
                </a:solidFill>
                <a:latin typeface="Arial" charset="0"/>
              </a:rPr>
              <a:t>Nationella</a:t>
            </a:r>
            <a:r>
              <a:rPr lang="en-GB" sz="2800">
                <a:solidFill>
                  <a:srgbClr val="000000"/>
                </a:solidFill>
                <a:latin typeface="Arial" charset="0"/>
              </a:rPr>
              <a:t> toppdomäner är .se .no. uk 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Här finns alla landsdomäner: </a:t>
            </a:r>
            <a:r>
              <a:rPr lang="en-GB">
                <a:solidFill>
                  <a:srgbClr val="000000"/>
                </a:solidFill>
                <a:latin typeface="Arial" charset="0"/>
                <a:hlinkClick r:id="rId4"/>
              </a:rPr>
              <a:t>http://www.ur.se/nyhetsjournalistik/3lan.html</a:t>
            </a:r>
            <a:endParaRPr lang="en-GB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1/4-2003 släpptes .se-domänen fri 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EU har toppdomänen .eu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000000"/>
                </a:solidFill>
                <a:latin typeface="Arial" charset="0"/>
              </a:rPr>
              <a:t>Internationella</a:t>
            </a:r>
            <a:r>
              <a:rPr lang="en-GB" sz="2800">
                <a:solidFill>
                  <a:srgbClr val="000000"/>
                </a:solidFill>
                <a:latin typeface="Arial" charset="0"/>
              </a:rPr>
              <a:t> toppdomäner visar tillhörighet som .com .gov .org </a:t>
            </a:r>
            <a:r>
              <a:rPr lang="en-GB" sz="2800">
                <a:solidFill>
                  <a:srgbClr val="000000"/>
                </a:solidFill>
                <a:latin typeface="Frutiger 45" pitchFamily="34" charset="0"/>
              </a:rPr>
              <a:t/>
            </a:r>
            <a:br>
              <a:rPr lang="en-GB" sz="2800">
                <a:solidFill>
                  <a:srgbClr val="000000"/>
                </a:solidFill>
                <a:latin typeface="Frutiger 45" pitchFamily="34" charset="0"/>
              </a:rPr>
            </a:br>
            <a:endParaRPr lang="en-GB" sz="2800">
              <a:solidFill>
                <a:srgbClr val="000000"/>
              </a:solidFill>
              <a:latin typeface="Frutiger 45" pitchFamily="34" charset="0"/>
            </a:endParaRP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Frutiger 45" pitchFamily="34" charset="0"/>
              </a:rPr>
              <a:t/>
            </a:r>
            <a:br>
              <a:rPr lang="en-GB" sz="2800">
                <a:solidFill>
                  <a:srgbClr val="000000"/>
                </a:solidFill>
                <a:latin typeface="Frutiger 45" pitchFamily="34" charset="0"/>
              </a:rPr>
            </a:br>
            <a:endParaRPr lang="en-GB" sz="2800">
              <a:solidFill>
                <a:srgbClr val="000000"/>
              </a:solidFill>
              <a:latin typeface="Frutiger 45" pitchFamily="34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Toppdomäner - exempel</a:t>
            </a:r>
          </a:p>
        </p:txBody>
      </p:sp>
      <p:pic>
        <p:nvPicPr>
          <p:cNvPr id="22535" name="Picture 7" descr="loggatifmind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mall_b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1463" cy="6873875"/>
          </a:xfrm>
          <a:prstGeom prst="rect">
            <a:avLst/>
          </a:prstGeom>
          <a:noFill/>
        </p:spPr>
      </p:pic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914400" y="5934075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8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chemeClr val="tx1"/>
                </a:solidFill>
                <a:latin typeface="Arial" charset="0"/>
              </a:rPr>
              <a:t>Kolla källan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336675" y="1524000"/>
            <a:ext cx="60198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Sök i ett domänregister: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Sök .se-domäner</a:t>
            </a:r>
            <a:br>
              <a:rPr lang="en-GB" sz="2800">
                <a:solidFill>
                  <a:srgbClr val="000000"/>
                </a:solidFill>
                <a:latin typeface="Arial" charset="0"/>
              </a:rPr>
            </a:br>
            <a:r>
              <a:rPr lang="sv-SE" sz="2800">
                <a:solidFill>
                  <a:srgbClr val="000000"/>
                </a:solidFill>
                <a:latin typeface="Arial" charset="0"/>
                <a:hlinkClick r:id="rId4"/>
              </a:rPr>
              <a:t>http://www.nic-se.se/nydoman/domansok.shtml</a:t>
            </a:r>
            <a:r>
              <a:rPr lang="en-GB" sz="2800">
                <a:solidFill>
                  <a:srgbClr val="000000"/>
                </a:solidFill>
                <a:latin typeface="Arial" charset="0"/>
              </a:rPr>
              <a:t/>
            </a:r>
            <a:br>
              <a:rPr lang="en-GB" sz="2800">
                <a:solidFill>
                  <a:srgbClr val="000000"/>
                </a:solidFill>
                <a:latin typeface="Arial" charset="0"/>
              </a:rPr>
            </a:br>
            <a:r>
              <a:rPr lang="en-GB" sz="2800">
                <a:solidFill>
                  <a:srgbClr val="000000"/>
                </a:solidFill>
                <a:latin typeface="Arial" charset="0"/>
              </a:rPr>
              <a:t>Ex. Skriv snyggast.se i sökrutan</a:t>
            </a:r>
          </a:p>
          <a:p>
            <a:pPr eaLnBrk="1" hangingPunct="1">
              <a:lnSpc>
                <a:spcPct val="101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Frutiger LT 55 Roman" pitchFamily="2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Arial" charset="0"/>
              </a:rPr>
              <a:t>Sök all världens domäner </a:t>
            </a:r>
            <a:r>
              <a:rPr lang="sv-SE" sz="2800">
                <a:solidFill>
                  <a:srgbClr val="000000"/>
                </a:solidFill>
                <a:latin typeface="Arial" charset="0"/>
                <a:hlinkClick r:id="rId5"/>
              </a:rPr>
              <a:t>http://www.allwhois.com</a:t>
            </a:r>
            <a:r>
              <a:rPr lang="sv-SE" sz="2800">
                <a:solidFill>
                  <a:srgbClr val="000000"/>
                </a:solidFill>
                <a:latin typeface="Arial" charset="0"/>
              </a:rPr>
              <a:t> </a:t>
            </a:r>
            <a:br>
              <a:rPr lang="sv-SE" sz="2800">
                <a:solidFill>
                  <a:srgbClr val="000000"/>
                </a:solidFill>
                <a:latin typeface="Arial" charset="0"/>
              </a:rPr>
            </a:br>
            <a:r>
              <a:rPr lang="sv-SE" sz="2800">
                <a:solidFill>
                  <a:srgbClr val="000000"/>
                </a:solidFill>
                <a:latin typeface="Arial" charset="0"/>
              </a:rPr>
              <a:t>Ex. Skriv snyggast.com i sökrutan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973138" y="42545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1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Frutiger LT 55 Roman" pitchFamily="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tx1"/>
                </a:solidFill>
                <a:latin typeface="Arial" charset="0"/>
              </a:rPr>
              <a:t>Vem står bakom domänen?</a:t>
            </a:r>
          </a:p>
        </p:txBody>
      </p:sp>
      <p:pic>
        <p:nvPicPr>
          <p:cNvPr id="89095" name="Picture 7" descr="loggatifmindr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96188" y="333375"/>
            <a:ext cx="1190625" cy="1304925"/>
          </a:xfrm>
          <a:prstGeom prst="rect">
            <a:avLst/>
          </a:prstGeom>
          <a:noFill/>
        </p:spPr>
      </p:pic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914400" y="6329363"/>
            <a:ext cx="6705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</a:pPr>
            <a:r>
              <a:rPr lang="en-GB" sz="1400">
                <a:solidFill>
                  <a:schemeClr val="bg2"/>
                </a:solidFill>
                <a:latin typeface="Arial" charset="0"/>
              </a:rPr>
              <a:t>http://kollakallan.skolutveckling.se/</a:t>
            </a:r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Arial Unicode MS"/>
        <a:cs typeface="Arial Unicode MS"/>
      </a:majorFont>
      <a:minorFont>
        <a:latin typeface="Times New Roman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603</Words>
  <PresentationFormat>Bildspel på skärmen (4:3)</PresentationFormat>
  <Paragraphs>125</Paragraphs>
  <Slides>20</Slides>
  <Notes>20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8" baseType="lpstr">
      <vt:lpstr>Times New Roman</vt:lpstr>
      <vt:lpstr>Arial Unicode MS</vt:lpstr>
      <vt:lpstr>Arial</vt:lpstr>
      <vt:lpstr>Frutiger 55</vt:lpstr>
      <vt:lpstr>Frutiger LT 55 Roman</vt:lpstr>
      <vt:lpstr>Frutiger 45</vt:lpstr>
      <vt:lpstr>Verdana</vt:lpstr>
      <vt:lpstr>Standardformgivning</vt:lpstr>
      <vt:lpstr>Bild 1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Bild 11</vt:lpstr>
      <vt:lpstr>Bild 12</vt:lpstr>
      <vt:lpstr>Bild 13</vt:lpstr>
      <vt:lpstr>Bild 14</vt:lpstr>
      <vt:lpstr>Bild 15</vt:lpstr>
      <vt:lpstr>Bild 16</vt:lpstr>
      <vt:lpstr>Bild 17</vt:lpstr>
      <vt:lpstr>Bild 18</vt:lpstr>
      <vt:lpstr>Bild 19</vt:lpstr>
      <vt:lpstr>Bild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cp:lastModifiedBy>Sigtuna Kommun</cp:lastModifiedBy>
  <cp:revision>37</cp:revision>
  <dcterms:modified xsi:type="dcterms:W3CDTF">2008-08-28T13:08:18Z</dcterms:modified>
</cp:coreProperties>
</file>