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6" r:id="rId6"/>
    <p:sldId id="269" r:id="rId7"/>
    <p:sldId id="271" r:id="rId8"/>
    <p:sldId id="272" r:id="rId9"/>
    <p:sldId id="273" r:id="rId10"/>
    <p:sldId id="276" r:id="rId11"/>
    <p:sldId id="281" r:id="rId12"/>
    <p:sldId id="283" r:id="rId13"/>
    <p:sldId id="284" r:id="rId14"/>
    <p:sldId id="285" r:id="rId15"/>
    <p:sldId id="286" r:id="rId16"/>
    <p:sldId id="289" r:id="rId17"/>
    <p:sldId id="300" r:id="rId18"/>
    <p:sldId id="293" r:id="rId19"/>
    <p:sldId id="295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17-05-04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TpcbfxtdoI8%23t=41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51520" y="118751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 dirty="0" smtClean="0">
                <a:latin typeface="Rockwell Extra Bold" panose="02060903040505020403" pitchFamily="18" charset="0"/>
              </a:rPr>
              <a:t>Islam</a:t>
            </a:r>
            <a:endParaRPr lang="sv-SE" sz="9600" dirty="0">
              <a:latin typeface="Rockwell Extra Bold" panose="02060903040505020403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7544" y="256490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b="1" dirty="0" smtClean="0"/>
              <a:t>Lektion 1</a:t>
            </a:r>
            <a:endParaRPr lang="sv-SE" sz="7200" b="1" dirty="0"/>
          </a:p>
        </p:txBody>
      </p:sp>
    </p:spTree>
    <p:extLst>
      <p:ext uri="{BB962C8B-B14F-4D97-AF65-F5344CB8AC3E}">
        <p14:creationId xmlns:p14="http://schemas.microsoft.com/office/powerpoint/2010/main" val="386533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11832" y="1484784"/>
            <a:ext cx="64240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Muhammeds budskap</a:t>
            </a:r>
            <a:endParaRPr lang="sv-SE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000" dirty="0" smtClean="0"/>
              <a:t>Muhammeds uppenbarelser handlade bl.a. om att Domedagen var nära. Han uppmanade därför människor att omvända sig och bli muslimer, och därmed underkasta sig Gud.</a:t>
            </a:r>
            <a:br>
              <a:rPr lang="sv-SE" sz="2000" dirty="0" smtClean="0"/>
            </a:br>
            <a:r>
              <a:rPr lang="sv-SE" sz="2000" dirty="0" smtClean="0"/>
              <a:t>Detta för att undvika att hamna i helvetet och istället komma till paradiset.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000" dirty="0" smtClean="0"/>
              <a:t>Ett annat tema var att det var något positivt att </a:t>
            </a:r>
            <a:r>
              <a:rPr lang="sv-SE" sz="2000" b="1" dirty="0" smtClean="0"/>
              <a:t>visa solidaritet med de svaga i samhället </a:t>
            </a:r>
            <a:r>
              <a:rPr lang="sv-SE" sz="2000" dirty="0" smtClean="0"/>
              <a:t>och att egoism och högmod var fel.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 smtClean="0"/>
              <a:t>Muhammed </a:t>
            </a:r>
            <a:r>
              <a:rPr lang="sv-SE" sz="2400" b="1" dirty="0" smtClean="0"/>
              <a:t>kritiserade också polyteismen </a:t>
            </a:r>
            <a:r>
              <a:rPr lang="sv-SE" sz="2400" dirty="0" smtClean="0"/>
              <a:t>som fanns vid templet i Mekka och menade att </a:t>
            </a:r>
            <a:r>
              <a:rPr lang="sv-SE" sz="2400" b="1" dirty="0" smtClean="0"/>
              <a:t>man istället endast borde tillbe skaparguden, Allah.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51" y="2276872"/>
            <a:ext cx="28717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28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11832" y="1484784"/>
            <a:ext cx="6242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Flykten till Medina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Muhammeds budskap väckte ilska hos många av ledarna i Mekka och därför flydde han </a:t>
            </a:r>
            <a:r>
              <a:rPr lang="sv-SE" sz="2000" u="sng" dirty="0" smtClean="0"/>
              <a:t>år 622</a:t>
            </a:r>
            <a:r>
              <a:rPr lang="sv-SE" sz="2000" dirty="0" smtClean="0"/>
              <a:t> till Medina, 20 mil norrut.</a:t>
            </a:r>
            <a:br>
              <a:rPr lang="sv-SE" sz="2000" dirty="0" smtClean="0"/>
            </a:br>
            <a:r>
              <a:rPr lang="sv-SE" sz="2000" b="1" dirty="0" smtClean="0"/>
              <a:t>Inom islam räknar man denna flykt som </a:t>
            </a:r>
            <a:br>
              <a:rPr lang="sv-SE" sz="2000" b="1" dirty="0" smtClean="0"/>
            </a:br>
            <a:r>
              <a:rPr lang="sv-SE" sz="2000" b="1" dirty="0" smtClean="0"/>
              <a:t>utgångspunkt för sin tideräkning.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Medinaborna bemötte Muhammeds monoteistiska budskap betydligt mer positivt än Mekkaborna, och Muhammed blev den religiösa och politiska ledaren i Medina.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Människor i den nyskapade sociala </a:t>
            </a:r>
            <a:r>
              <a:rPr lang="sv-SE" sz="2400" u="sng" dirty="0" smtClean="0"/>
              <a:t>gemenskapen – </a:t>
            </a:r>
            <a:r>
              <a:rPr lang="sv-SE" sz="2400" b="1" u="sng" dirty="0" smtClean="0"/>
              <a:t>umma</a:t>
            </a:r>
            <a:r>
              <a:rPr lang="sv-SE" sz="2400" u="sng" dirty="0" smtClean="0"/>
              <a:t> – hörde samman utifrån deras gemensamma religiösa övertygelse</a:t>
            </a:r>
            <a:r>
              <a:rPr lang="sv-SE" sz="2400" dirty="0" smtClean="0"/>
              <a:t>, istället för som tidigare utifrån familje- och stamtillhörighet.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06" y="3087595"/>
            <a:ext cx="3035300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9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11832" y="1484784"/>
            <a:ext cx="624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Flykten till Medina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I Medina fick Muhammed nya uppenbarelser</a:t>
            </a:r>
            <a:r>
              <a:rPr lang="sv-SE" sz="2000" dirty="0" smtClean="0"/>
              <a:t>, men nu kretsade dessa även kring sociala frågor och juridiska regler för till exempel straff-, familje- och arvsrätt.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Muhammed och hans anhängare började anfalla handelskaravaner från Mekka och så småningom orsakade detta ett krig mellan Muhammeds anhängare och krigare från Mekka.</a:t>
            </a:r>
            <a:br>
              <a:rPr lang="sv-SE" sz="2400" dirty="0" smtClean="0"/>
            </a:br>
            <a:endParaRPr lang="sv-SE" sz="2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06" y="3087595"/>
            <a:ext cx="3035300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0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11832" y="1484784"/>
            <a:ext cx="62421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Flykten till Medina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I Medina fick Muhammed nya uppenbarelser</a:t>
            </a:r>
            <a:r>
              <a:rPr lang="sv-SE" sz="2000" dirty="0" smtClean="0"/>
              <a:t>, men nu kretsade dessa även kring sociala frågor och juridiska regler för till exempel straff-, familje- och arvsrätt.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Muhammed och hans anhängare började anfalla handelskaravaner från Mekka och så småningom orsakade detta ett krig mellan Muhammeds anhängare och krigare från Mekka.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/>
              <a:t>Kriget slutade med att Muhammed och 10 000 av hans anhängare </a:t>
            </a:r>
            <a:r>
              <a:rPr lang="sv-SE" sz="2400" b="1" u="sng" dirty="0"/>
              <a:t>år 630 intog Mekka</a:t>
            </a:r>
            <a:r>
              <a:rPr lang="sv-SE" sz="2400" b="1" dirty="0" smtClean="0"/>
              <a:t>.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I samband med detta lät han </a:t>
            </a:r>
            <a:r>
              <a:rPr lang="sv-SE" sz="2400" b="1" dirty="0" smtClean="0"/>
              <a:t>rensa bort gudabilderna i </a:t>
            </a:r>
            <a:r>
              <a:rPr lang="sv-SE" sz="2400" b="1" dirty="0" err="1" smtClean="0"/>
              <a:t>Kaban</a:t>
            </a:r>
            <a:r>
              <a:rPr lang="sv-SE" sz="2400" dirty="0" smtClean="0"/>
              <a:t>.</a:t>
            </a:r>
            <a:br>
              <a:rPr lang="sv-SE" sz="2400" dirty="0" smtClean="0"/>
            </a:br>
            <a:r>
              <a:rPr lang="sv-SE" sz="2400" dirty="0" smtClean="0"/>
              <a:t>Sedan dess är denna byggnad och denna ort världens centrum enligt islam. </a:t>
            </a:r>
            <a:br>
              <a:rPr lang="sv-SE" sz="2400" dirty="0" smtClean="0"/>
            </a:br>
            <a:endParaRPr lang="sv-SE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08" y="2547938"/>
            <a:ext cx="28717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82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11832" y="1484784"/>
            <a:ext cx="6242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Flykten till Medina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Kriget </a:t>
            </a:r>
            <a:r>
              <a:rPr lang="sv-SE" sz="2000" b="1" dirty="0"/>
              <a:t>slutade med att Muhammed och 10 000 av hans anhängare år 630 intog Mekka</a:t>
            </a:r>
            <a:r>
              <a:rPr lang="sv-SE" sz="2000" b="1" dirty="0" smtClean="0"/>
              <a:t>.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I samband med detta lät han </a:t>
            </a:r>
            <a:r>
              <a:rPr lang="sv-SE" sz="2000" b="1" dirty="0" smtClean="0"/>
              <a:t>rensa bort gudabilderna i </a:t>
            </a:r>
            <a:r>
              <a:rPr lang="sv-SE" sz="2000" b="1" dirty="0" err="1" smtClean="0"/>
              <a:t>Kaban</a:t>
            </a:r>
            <a:r>
              <a:rPr lang="sv-SE" sz="2000" dirty="0" smtClean="0"/>
              <a:t>.</a:t>
            </a:r>
            <a:br>
              <a:rPr lang="sv-SE" sz="2000" dirty="0" smtClean="0"/>
            </a:br>
            <a:r>
              <a:rPr lang="sv-SE" sz="2000" dirty="0" smtClean="0"/>
              <a:t>Sedan dess är denna byggnad och denna ort världens centrum enligt islam.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Efter denna triumfartade seger var det alltfler arabiska stammar vars medlemmar gick över till islam.</a:t>
            </a:r>
            <a:br>
              <a:rPr lang="sv-SE" sz="2400" b="1" dirty="0" smtClean="0"/>
            </a:br>
            <a:r>
              <a:rPr lang="sv-SE" sz="2800" dirty="0" smtClean="0"/>
              <a:t>När Muhammed dog år 632 var i princip hela befolkningen på den arabiska halvön muslimsk.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08" y="2547938"/>
            <a:ext cx="28717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73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35360" y="469121"/>
            <a:ext cx="8160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Islams spridning efter Muhammeds död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 smtClean="0"/>
              <a:t>Efter Muhammeds död spred sig islam mycket snabbt.</a:t>
            </a:r>
            <a:br>
              <a:rPr lang="sv-SE" sz="2400" dirty="0" smtClean="0"/>
            </a:br>
            <a:r>
              <a:rPr lang="sv-SE" sz="2400" dirty="0" smtClean="0"/>
              <a:t>Redan år 750 hade stora delar av Mellanöstern, Nordafrika och Spanska halvön blivit muslimskt.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32856"/>
            <a:ext cx="8972799" cy="469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5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-21704" y="1484784"/>
            <a:ext cx="8338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Islams spridning efter Muhammeds död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Så kallade </a:t>
            </a:r>
            <a:r>
              <a:rPr lang="sv-SE" sz="2000" b="1" dirty="0" smtClean="0"/>
              <a:t>kalifer</a:t>
            </a:r>
            <a:r>
              <a:rPr lang="sv-SE" sz="2000" dirty="0" smtClean="0"/>
              <a:t>, </a:t>
            </a:r>
            <a:r>
              <a:rPr lang="sv-SE" sz="2000" b="1" dirty="0" smtClean="0"/>
              <a:t>ställföreträdare, tog över som</a:t>
            </a:r>
            <a:br>
              <a:rPr lang="sv-SE" sz="2000" b="1" dirty="0" smtClean="0"/>
            </a:br>
            <a:r>
              <a:rPr lang="sv-SE" sz="2000" b="1" dirty="0" smtClean="0"/>
              <a:t>ledare för umma.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Deras uppgift var att beskydda islam och att </a:t>
            </a:r>
            <a:br>
              <a:rPr lang="sv-SE" sz="2000" dirty="0" smtClean="0"/>
            </a:br>
            <a:r>
              <a:rPr lang="sv-SE" sz="2000" dirty="0" smtClean="0"/>
              <a:t>styra politiskt, juridiskt och militärt.</a:t>
            </a:r>
            <a:br>
              <a:rPr lang="sv-SE" sz="2000" dirty="0" smtClean="0"/>
            </a:br>
            <a:r>
              <a:rPr lang="sv-SE" sz="2000" b="1" dirty="0" smtClean="0"/>
              <a:t>Det var också till dem som skatter betalades.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661 delades islam upp i </a:t>
            </a:r>
            <a:r>
              <a:rPr lang="sv-SE" sz="2400" b="1" dirty="0" smtClean="0"/>
              <a:t>två huvudinriktningar; </a:t>
            </a:r>
            <a:br>
              <a:rPr lang="sv-SE" sz="2400" b="1" dirty="0" smtClean="0"/>
            </a:br>
            <a:r>
              <a:rPr lang="sv-SE" sz="2400" b="1" dirty="0" smtClean="0"/>
              <a:t>sunni- och shiaislam.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När en svärfar till Muhammed väljs till </a:t>
            </a:r>
            <a:r>
              <a:rPr lang="sv-SE" sz="2400" b="1" dirty="0" smtClean="0"/>
              <a:t>kalif</a:t>
            </a:r>
            <a:r>
              <a:rPr lang="sv-SE" sz="2400" dirty="0" smtClean="0"/>
              <a:t>, </a:t>
            </a:r>
            <a:br>
              <a:rPr lang="sv-SE" sz="2400" dirty="0" smtClean="0"/>
            </a:br>
            <a:r>
              <a:rPr lang="sv-SE" sz="2400" b="1" dirty="0" smtClean="0"/>
              <a:t>Abu </a:t>
            </a:r>
            <a:r>
              <a:rPr lang="sv-SE" sz="2400" b="1" dirty="0" err="1" smtClean="0"/>
              <a:t>Bakr</a:t>
            </a:r>
            <a:r>
              <a:rPr lang="sv-SE" sz="2400" dirty="0" smtClean="0"/>
              <a:t>, så är några missnöjda eftersom de </a:t>
            </a:r>
            <a:br>
              <a:rPr lang="sv-SE" sz="2400" dirty="0" smtClean="0"/>
            </a:br>
            <a:r>
              <a:rPr lang="sv-SE" sz="2400" dirty="0" smtClean="0"/>
              <a:t>anser att det borde vara </a:t>
            </a:r>
            <a:r>
              <a:rPr lang="sv-SE" sz="2400" b="1" dirty="0" smtClean="0"/>
              <a:t>Ali</a:t>
            </a:r>
            <a:r>
              <a:rPr lang="sv-SE" sz="2400" dirty="0" smtClean="0"/>
              <a:t>, kusinen och svär-</a:t>
            </a:r>
            <a:br>
              <a:rPr lang="sv-SE" sz="2400" dirty="0" smtClean="0"/>
            </a:br>
            <a:r>
              <a:rPr lang="sv-SE" sz="2400" dirty="0" smtClean="0"/>
              <a:t>sonen som tar över styret efter profeten.</a:t>
            </a:r>
            <a:br>
              <a:rPr lang="sv-SE" sz="2400" dirty="0" smtClean="0"/>
            </a:br>
            <a:r>
              <a:rPr lang="sv-SE" sz="2400" b="1" dirty="0" smtClean="0"/>
              <a:t>”</a:t>
            </a:r>
            <a:r>
              <a:rPr lang="sv-SE" sz="2400" b="1" dirty="0" err="1" smtClean="0"/>
              <a:t>shiat</a:t>
            </a:r>
            <a:r>
              <a:rPr lang="sv-SE" sz="2400" b="1" dirty="0" smtClean="0"/>
              <a:t> Ali” -&gt; Alis parti</a:t>
            </a:r>
            <a:r>
              <a:rPr lang="sv-SE" sz="2400" dirty="0" smtClean="0"/>
              <a:t> -&gt; Shiamuslimer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Dessa utgör idag ca 10-15 % av alla muslimer.</a:t>
            </a:r>
            <a:br>
              <a:rPr lang="sv-SE" sz="2400" b="1" dirty="0" smtClean="0"/>
            </a:br>
            <a:r>
              <a:rPr lang="sv-SE" sz="2400" b="1" dirty="0" smtClean="0"/>
              <a:t>Har idag sitt starkaste säte i Iran.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8937"/>
            <a:ext cx="2680985" cy="36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6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-21704" y="1484784"/>
            <a:ext cx="83381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Islams spridning efter Muhammeds död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661 delades islam upp i </a:t>
            </a:r>
            <a:r>
              <a:rPr lang="sv-SE" b="1" dirty="0" smtClean="0"/>
              <a:t>två huvudinriktningar; </a:t>
            </a:r>
            <a:br>
              <a:rPr lang="sv-SE" b="1" dirty="0" smtClean="0"/>
            </a:br>
            <a:r>
              <a:rPr lang="sv-SE" b="1" dirty="0" smtClean="0"/>
              <a:t>sunni- och shiaislam.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När en svärfar till Muhammed väljs till </a:t>
            </a:r>
            <a:r>
              <a:rPr lang="sv-SE" b="1" dirty="0" smtClean="0"/>
              <a:t>kalif</a:t>
            </a:r>
            <a:r>
              <a:rPr lang="sv-SE" dirty="0" smtClean="0"/>
              <a:t>, </a:t>
            </a:r>
            <a:br>
              <a:rPr lang="sv-SE" dirty="0" smtClean="0"/>
            </a:br>
            <a:r>
              <a:rPr lang="sv-SE" b="1" dirty="0" smtClean="0"/>
              <a:t>Abu </a:t>
            </a:r>
            <a:r>
              <a:rPr lang="sv-SE" b="1" dirty="0" err="1" smtClean="0"/>
              <a:t>Bakr</a:t>
            </a:r>
            <a:r>
              <a:rPr lang="sv-SE" dirty="0" smtClean="0"/>
              <a:t>, så är några missnöjda eftersom de </a:t>
            </a:r>
            <a:br>
              <a:rPr lang="sv-SE" dirty="0" smtClean="0"/>
            </a:br>
            <a:r>
              <a:rPr lang="sv-SE" dirty="0" smtClean="0"/>
              <a:t>anser att det borde vara </a:t>
            </a:r>
            <a:r>
              <a:rPr lang="sv-SE" b="1" dirty="0" smtClean="0"/>
              <a:t>Ali</a:t>
            </a:r>
            <a:r>
              <a:rPr lang="sv-SE" dirty="0" smtClean="0"/>
              <a:t>, kusinen och svär-</a:t>
            </a:r>
            <a:br>
              <a:rPr lang="sv-SE" dirty="0" smtClean="0"/>
            </a:br>
            <a:r>
              <a:rPr lang="sv-SE" dirty="0" smtClean="0"/>
              <a:t>sonen som tar över styret efter profeten.</a:t>
            </a:r>
            <a:br>
              <a:rPr lang="sv-SE" dirty="0" smtClean="0"/>
            </a:br>
            <a:r>
              <a:rPr lang="sv-SE" b="1" dirty="0" smtClean="0"/>
              <a:t>”</a:t>
            </a:r>
            <a:r>
              <a:rPr lang="sv-SE" b="1" dirty="0" err="1" smtClean="0"/>
              <a:t>shiat</a:t>
            </a:r>
            <a:r>
              <a:rPr lang="sv-SE" b="1" dirty="0" smtClean="0"/>
              <a:t> Ali” -&gt; Alis parti</a:t>
            </a:r>
            <a:r>
              <a:rPr lang="sv-SE" dirty="0" smtClean="0"/>
              <a:t> -&gt; Shiamuslimer</a:t>
            </a:r>
            <a:br>
              <a:rPr lang="sv-SE" dirty="0" smtClean="0"/>
            </a:br>
            <a:r>
              <a:rPr lang="sv-SE" dirty="0" smtClean="0"/>
              <a:t>Dessa utgör idag ca 10-15 % av alla muslimer.</a:t>
            </a:r>
            <a:br>
              <a:rPr lang="sv-SE" dirty="0" smtClean="0"/>
            </a:br>
            <a:r>
              <a:rPr lang="sv-SE" dirty="0" smtClean="0"/>
              <a:t>Har idag sitt starkaste säte i Iran.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De som tillhör den </a:t>
            </a:r>
            <a:r>
              <a:rPr lang="sv-SE" sz="2000" u="sng" dirty="0" smtClean="0"/>
              <a:t>majoritet av muslimer </a:t>
            </a:r>
            <a:r>
              <a:rPr lang="sv-SE" sz="2000" dirty="0" smtClean="0"/>
              <a:t>som </a:t>
            </a:r>
            <a:br>
              <a:rPr lang="sv-SE" sz="2000" dirty="0" smtClean="0"/>
            </a:br>
            <a:r>
              <a:rPr lang="sv-SE" sz="2000" dirty="0" smtClean="0"/>
              <a:t>från början godtagit de första kaliferna är också</a:t>
            </a:r>
            <a:br>
              <a:rPr lang="sv-SE" sz="2000" dirty="0" smtClean="0"/>
            </a:br>
            <a:r>
              <a:rPr lang="sv-SE" sz="2000" dirty="0" smtClean="0"/>
              <a:t>idag i majoritet bland muslimerna.</a:t>
            </a:r>
            <a:br>
              <a:rPr lang="sv-SE" sz="2000" dirty="0" smtClean="0"/>
            </a:br>
            <a:r>
              <a:rPr lang="sv-SE" sz="2000" b="1" dirty="0" smtClean="0"/>
              <a:t>Kallas Sunniter </a:t>
            </a:r>
            <a:r>
              <a:rPr lang="sv-SE" sz="2000" dirty="0" smtClean="0"/>
              <a:t>eller </a:t>
            </a:r>
            <a:r>
              <a:rPr lang="sv-SE" sz="2000" b="1" dirty="0" smtClean="0"/>
              <a:t>sunni-muslimer</a:t>
            </a:r>
            <a:r>
              <a:rPr lang="sv-SE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u="sng" dirty="0"/>
              <a:t>Inom sunniislam </a:t>
            </a:r>
            <a:r>
              <a:rPr lang="sv-SE" sz="2400" dirty="0"/>
              <a:t>är den traditionella tanken att</a:t>
            </a:r>
            <a:br>
              <a:rPr lang="sv-SE" sz="2400" dirty="0"/>
            </a:br>
            <a:r>
              <a:rPr lang="sv-SE" sz="2400" dirty="0"/>
              <a:t>det är </a:t>
            </a:r>
            <a:r>
              <a:rPr lang="sv-SE" sz="2400" b="1" dirty="0"/>
              <a:t>den mest duglige som bör bli kalif</a:t>
            </a:r>
            <a:r>
              <a:rPr lang="sv-SE" sz="2400" dirty="0"/>
              <a:t>.</a:t>
            </a:r>
            <a:br>
              <a:rPr lang="sv-SE" sz="2400" dirty="0"/>
            </a:br>
            <a:r>
              <a:rPr lang="sv-SE" sz="2400" dirty="0"/>
              <a:t>Kalifen behöver inte vara släkt med Muhammed</a:t>
            </a:r>
            <a:r>
              <a:rPr lang="sv-SE" sz="2400" dirty="0" smtClean="0"/>
              <a:t>.</a:t>
            </a:r>
            <a:br>
              <a:rPr lang="sv-SE" sz="2400" dirty="0" smtClean="0"/>
            </a:br>
            <a:endParaRPr lang="sv-SE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8937"/>
            <a:ext cx="2680985" cy="36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9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-21704" y="1484784"/>
            <a:ext cx="8338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Islams spridning efter Muhammeds död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Islam spreds redan på 700-talet till Spanien i</a:t>
            </a:r>
            <a:br>
              <a:rPr lang="sv-SE" sz="2400" dirty="0" smtClean="0"/>
            </a:br>
            <a:r>
              <a:rPr lang="sv-SE" sz="2400" dirty="0" smtClean="0"/>
              <a:t>väster och år 711 når man floden Indus.</a:t>
            </a:r>
            <a:br>
              <a:rPr lang="sv-SE" sz="2400" dirty="0" smtClean="0"/>
            </a:br>
            <a:r>
              <a:rPr lang="sv-SE" sz="2400" dirty="0" smtClean="0"/>
              <a:t>De tog över delar av Indien på 1000-talet.</a:t>
            </a:r>
            <a:br>
              <a:rPr lang="sv-SE" sz="2400" dirty="0" smtClean="0"/>
            </a:br>
            <a:r>
              <a:rPr lang="sv-SE" sz="2400" dirty="0" smtClean="0"/>
              <a:t>Från Indien spreds islam vidare till den indiska </a:t>
            </a:r>
            <a:br>
              <a:rPr lang="sv-SE" sz="2400" dirty="0" smtClean="0"/>
            </a:br>
            <a:r>
              <a:rPr lang="sv-SE" sz="2400" dirty="0" smtClean="0"/>
              <a:t>övärlden, Sydostasien och Kina.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Islam spreds till stor del via </a:t>
            </a:r>
            <a:br>
              <a:rPr lang="sv-SE" sz="2400" dirty="0" smtClean="0"/>
            </a:br>
            <a:r>
              <a:rPr lang="sv-SE" sz="2400" dirty="0" smtClean="0"/>
              <a:t>militära erövringar.</a:t>
            </a:r>
            <a:br>
              <a:rPr lang="sv-SE" sz="2400" dirty="0" smtClean="0"/>
            </a:br>
            <a:r>
              <a:rPr lang="sv-SE" sz="2400" b="1" dirty="0" smtClean="0"/>
              <a:t>Hur kom det sig att de lyckades </a:t>
            </a:r>
            <a:br>
              <a:rPr lang="sv-SE" sz="2400" b="1" dirty="0" smtClean="0"/>
            </a:br>
            <a:r>
              <a:rPr lang="sv-SE" sz="2400" b="1" dirty="0" smtClean="0"/>
              <a:t>sprida sig så snabbt?</a:t>
            </a:r>
            <a:endParaRPr lang="sv-SE" sz="2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02" y="3727326"/>
            <a:ext cx="4603932" cy="31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5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-50304" y="1306085"/>
            <a:ext cx="91943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Islams spridning efter Muhammeds död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Islam spreds till stor del via </a:t>
            </a:r>
            <a:br>
              <a:rPr lang="sv-SE" sz="2000" dirty="0" smtClean="0"/>
            </a:br>
            <a:r>
              <a:rPr lang="sv-SE" sz="2000" dirty="0" smtClean="0"/>
              <a:t>militära erövringar.</a:t>
            </a:r>
            <a:br>
              <a:rPr lang="sv-SE" sz="2000" dirty="0" smtClean="0"/>
            </a:br>
            <a:r>
              <a:rPr lang="sv-SE" sz="2000" b="1" dirty="0" smtClean="0"/>
              <a:t>Hur kom det sig att de lyckades </a:t>
            </a:r>
            <a:br>
              <a:rPr lang="sv-SE" sz="2000" b="1" dirty="0" smtClean="0"/>
            </a:br>
            <a:r>
              <a:rPr lang="sv-SE" sz="2000" b="1" dirty="0" smtClean="0"/>
              <a:t>sprida sig så snabbt?</a:t>
            </a:r>
            <a:br>
              <a:rPr lang="sv-SE" sz="2000" b="1" dirty="0" smtClean="0"/>
            </a:br>
            <a:r>
              <a:rPr lang="sv-SE" dirty="0" smtClean="0"/>
              <a:t>1. Många av </a:t>
            </a:r>
            <a:r>
              <a:rPr lang="sv-SE" b="1" dirty="0" smtClean="0"/>
              <a:t>de erövrade länderna var</a:t>
            </a:r>
            <a:br>
              <a:rPr lang="sv-SE" b="1" dirty="0" smtClean="0"/>
            </a:br>
            <a:r>
              <a:rPr lang="sv-SE" b="1" dirty="0" smtClean="0"/>
              <a:t>politiskt svaga</a:t>
            </a:r>
            <a:r>
              <a:rPr lang="sv-SE" dirty="0" smtClean="0"/>
              <a:t>, på grund av långvariga</a:t>
            </a:r>
            <a:br>
              <a:rPr lang="sv-SE" dirty="0" smtClean="0"/>
            </a:br>
            <a:r>
              <a:rPr lang="sv-SE" dirty="0" smtClean="0"/>
              <a:t>krig och konflikter.</a:t>
            </a:r>
            <a:br>
              <a:rPr lang="sv-SE" dirty="0" smtClean="0"/>
            </a:br>
            <a:r>
              <a:rPr lang="sv-SE" dirty="0" smtClean="0"/>
              <a:t>2. De erövrade länderna var också ofta</a:t>
            </a:r>
            <a:br>
              <a:rPr lang="sv-SE" dirty="0" smtClean="0"/>
            </a:br>
            <a:r>
              <a:rPr lang="sv-SE" b="1" dirty="0" smtClean="0"/>
              <a:t>missnöjda med de som styrde tidigare</a:t>
            </a:r>
            <a:r>
              <a:rPr lang="sv-SE" dirty="0" smtClean="0"/>
              <a:t>,</a:t>
            </a:r>
            <a:br>
              <a:rPr lang="sv-SE" dirty="0" smtClean="0"/>
            </a:br>
            <a:r>
              <a:rPr lang="sv-SE" dirty="0" smtClean="0"/>
              <a:t>exempelvis på grund av </a:t>
            </a:r>
            <a:r>
              <a:rPr lang="sv-SE" b="1" dirty="0" smtClean="0"/>
              <a:t>höga skatter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3. Muslimerna visade dessutom ofta</a:t>
            </a:r>
            <a:br>
              <a:rPr lang="sv-SE" dirty="0" smtClean="0"/>
            </a:br>
            <a:r>
              <a:rPr lang="sv-SE" b="1" dirty="0" smtClean="0"/>
              <a:t>stor tolerans gentemot judar och kristna</a:t>
            </a:r>
            <a:r>
              <a:rPr lang="sv-SE" dirty="0" smtClean="0"/>
              <a:t>. Tillhörde man någon av dessa </a:t>
            </a:r>
            <a:r>
              <a:rPr lang="sv-SE" dirty="0"/>
              <a:t>t</a:t>
            </a:r>
            <a:r>
              <a:rPr lang="sv-SE" dirty="0" smtClean="0"/>
              <a:t>vå religioner fick man oftast skydd och möjlighet att själv bestämma över de religiösa angelägenheterna, </a:t>
            </a:r>
            <a:r>
              <a:rPr lang="sv-SE" b="1" dirty="0" smtClean="0"/>
              <a:t>mot erläggandet av en särskild skatt.</a:t>
            </a:r>
            <a:br>
              <a:rPr lang="sv-SE" b="1" dirty="0" smtClean="0"/>
            </a:br>
            <a:r>
              <a:rPr lang="sv-SE" dirty="0" smtClean="0"/>
              <a:t>De betraktades som </a:t>
            </a:r>
            <a:r>
              <a:rPr lang="sv-SE" b="1" dirty="0" smtClean="0"/>
              <a:t>Bokens folk</a:t>
            </a:r>
            <a:r>
              <a:rPr lang="sv-SE" dirty="0" smtClean="0"/>
              <a:t>, dvs tror på samma Gud som Koranen berättar 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4. Islam kännetecknades också under sin expansionsfas av </a:t>
            </a:r>
            <a:r>
              <a:rPr lang="sv-SE" sz="2000" b="1" dirty="0" smtClean="0"/>
              <a:t>kulturell utveckling och ett stort intresse för vetenskap, arkitektur, medicin och filosofi.</a:t>
            </a:r>
            <a:r>
              <a:rPr lang="sv-SE" sz="2000" dirty="0" smtClean="0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68" y="1844824"/>
            <a:ext cx="4603932" cy="31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0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04" y="1628800"/>
            <a:ext cx="522920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0" y="1556792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Introduktionsfilm</a:t>
            </a:r>
          </a:p>
          <a:p>
            <a:endParaRPr lang="sv-SE" dirty="0"/>
          </a:p>
          <a:p>
            <a:r>
              <a:rPr lang="sv-SE" u="sng" dirty="0">
                <a:hlinkClick r:id="rId3"/>
              </a:rPr>
              <a:t>https://www.youtube.com/watch?v=TpcbfxtdoI8#t=419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5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5" name="textruta 4"/>
          <p:cNvSpPr txBox="1"/>
          <p:nvPr/>
        </p:nvSpPr>
        <p:spPr>
          <a:xfrm>
            <a:off x="-35813" y="893093"/>
            <a:ext cx="5076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Bakgrund</a:t>
            </a:r>
            <a:br>
              <a:rPr lang="sv-SE" sz="3600" b="1" dirty="0" smtClean="0"/>
            </a:br>
            <a:r>
              <a:rPr lang="sv-SE" sz="2000" dirty="0" smtClean="0"/>
              <a:t>- Det arabiska ordet ”islam” betyder underkastelse. </a:t>
            </a:r>
            <a:br>
              <a:rPr lang="sv-SE" sz="2000" dirty="0" smtClean="0"/>
            </a:br>
            <a:r>
              <a:rPr lang="sv-SE" sz="2000" dirty="0" smtClean="0"/>
              <a:t>- Islams utövare kallas muslimer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sz="2000" dirty="0" smtClean="0"/>
              <a:t>- Det är Gud, Allah, och Guds påbjudna ordning att man som muslim ska underkasta sig.</a:t>
            </a:r>
          </a:p>
          <a:p>
            <a:r>
              <a:rPr lang="sv-SE" sz="2000" dirty="0" smtClean="0"/>
              <a:t>- Människan ska visa förtroende för och en genuin kärlek till Gud.</a:t>
            </a:r>
            <a:br>
              <a:rPr lang="sv-SE" sz="2000" dirty="0" smtClean="0"/>
            </a:br>
            <a:r>
              <a:rPr lang="sv-SE" sz="2000" dirty="0" smtClean="0"/>
              <a:t>- Hon ska fungera som Guds representant på jorden med uppgift att ta hand om skapelsen.</a:t>
            </a:r>
            <a:br>
              <a:rPr lang="sv-SE" sz="2000" dirty="0" smtClean="0"/>
            </a:br>
            <a:r>
              <a:rPr lang="sv-SE" sz="2400" dirty="0" smtClean="0"/>
              <a:t>- De </a:t>
            </a:r>
            <a:r>
              <a:rPr lang="sv-SE" sz="2400" b="1" dirty="0" smtClean="0"/>
              <a:t>tre konsonanterna s-l-m </a:t>
            </a:r>
            <a:r>
              <a:rPr lang="sv-SE" sz="2400" dirty="0" smtClean="0"/>
              <a:t>ingår i de tre orden </a:t>
            </a:r>
            <a:r>
              <a:rPr lang="sv-SE" sz="2400" u="sng" dirty="0" smtClean="0"/>
              <a:t>islam, muslim och salam</a:t>
            </a:r>
            <a:r>
              <a:rPr lang="sv-SE" sz="2400" dirty="0" smtClean="0"/>
              <a:t>.</a:t>
            </a:r>
            <a:br>
              <a:rPr lang="sv-SE" sz="2400" dirty="0" smtClean="0"/>
            </a:br>
            <a:r>
              <a:rPr lang="sv-SE" sz="2400" dirty="0" smtClean="0"/>
              <a:t>Alla tre har </a:t>
            </a:r>
            <a:r>
              <a:rPr lang="sv-SE" sz="2400" b="1" dirty="0" smtClean="0"/>
              <a:t>med fred att göra</a:t>
            </a:r>
            <a:r>
              <a:rPr lang="sv-SE" sz="2400" dirty="0" smtClean="0"/>
              <a:t>.</a:t>
            </a:r>
            <a:br>
              <a:rPr lang="sv-SE" sz="2400" dirty="0" smtClean="0"/>
            </a:br>
            <a:r>
              <a:rPr lang="sv-SE" sz="2400" dirty="0" smtClean="0"/>
              <a:t>- Tanken är att om vi människor underkastar oss och följer Guds vilja, </a:t>
            </a:r>
            <a:r>
              <a:rPr lang="sv-SE" sz="2400" b="1" dirty="0" smtClean="0"/>
              <a:t>ska vi få fred på jorden och en god relation till Gud</a:t>
            </a:r>
            <a:r>
              <a:rPr lang="sv-SE" sz="2400" dirty="0" smtClean="0"/>
              <a:t>.</a:t>
            </a:r>
            <a:endParaRPr lang="sv-SE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7"/>
          <a:stretch/>
        </p:blipFill>
        <p:spPr bwMode="auto">
          <a:xfrm>
            <a:off x="5167086" y="2420888"/>
            <a:ext cx="3976914" cy="39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247"/>
            <a:ext cx="9144000" cy="5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4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-1" y="1628800"/>
            <a:ext cx="566877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+mj-lt"/>
              </a:rPr>
              <a:t>Faktabakgrund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+mj-lt"/>
              </a:rPr>
              <a:t>Islam är den näst största världsreligionen, efter kristendomen.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+mj-lt"/>
              </a:rPr>
              <a:t>1,5 miljarder muslimer i världen.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+mj-lt"/>
              </a:rPr>
              <a:t>Islam är majoritetsreligion i ett 40-tal länder.</a:t>
            </a:r>
            <a:br>
              <a:rPr lang="sv-SE" sz="2400" dirty="0" smtClean="0">
                <a:latin typeface="+mj-lt"/>
              </a:rPr>
            </a:br>
            <a:r>
              <a:rPr lang="sv-SE" sz="2400" dirty="0" smtClean="0">
                <a:latin typeface="+mj-lt"/>
              </a:rPr>
              <a:t>De länder med flest muslimer är Indonesien (200 milj), Pakistan (130 milj) och Indien (120 milj).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b="1" dirty="0" smtClean="0">
                <a:latin typeface="+mj-lt"/>
              </a:rPr>
              <a:t>I Sverige har ca 700 000 människor sin bakgrund i muslimska länder.</a:t>
            </a:r>
            <a:r>
              <a:rPr lang="sv-SE" sz="2400" dirty="0" smtClean="0">
                <a:latin typeface="+mj-lt"/>
              </a:rPr>
              <a:t/>
            </a:r>
            <a:br>
              <a:rPr lang="sv-SE" sz="2400" dirty="0" smtClean="0">
                <a:latin typeface="+mj-lt"/>
              </a:rPr>
            </a:br>
            <a:r>
              <a:rPr lang="sv-SE" sz="2400" dirty="0" smtClean="0">
                <a:latin typeface="+mj-lt"/>
              </a:rPr>
              <a:t>100 000 personer deltar regelbundet i moskéernas böner.</a:t>
            </a:r>
            <a:endParaRPr lang="sv-SE" sz="24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75" y="1628801"/>
            <a:ext cx="347522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77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-1" y="1628800"/>
            <a:ext cx="566877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Översikt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+mj-lt"/>
              </a:rPr>
              <a:t>Islam som religion uppstod i början av 600-talet, det vill säga efter judendomen och kristendomen.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b="1" dirty="0" smtClean="0">
                <a:latin typeface="+mj-lt"/>
              </a:rPr>
              <a:t>Samtidigt menar muslimer att islam är den ursprungligs religionen.</a:t>
            </a:r>
            <a:r>
              <a:rPr lang="sv-SE" sz="2400" dirty="0" smtClean="0">
                <a:latin typeface="+mj-lt"/>
              </a:rPr>
              <a:t/>
            </a:r>
            <a:br>
              <a:rPr lang="sv-SE" sz="2400" dirty="0" smtClean="0">
                <a:latin typeface="+mj-lt"/>
              </a:rPr>
            </a:br>
            <a:r>
              <a:rPr lang="sv-SE" sz="2400" dirty="0" smtClean="0">
                <a:latin typeface="+mj-lt"/>
              </a:rPr>
              <a:t>De menar att judendomen och kristendomen är resultatet av profetisk vägledning från Gud, men att judar och kristna förvanskat Guds uppenbarelse.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+mj-lt"/>
              </a:rPr>
              <a:t>I Sura 4 och 5 i Koranen står det om hur Mohammed såg på judarna och de kristna.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75" y="1628801"/>
            <a:ext cx="347522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3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-1" y="1628800"/>
            <a:ext cx="56687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Muhammed</a:t>
            </a:r>
            <a:endParaRPr lang="sv-SE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Kring grundaren Muhammed finns det en rad berättelser.</a:t>
            </a:r>
            <a:br>
              <a:rPr lang="sv-SE" sz="2400" dirty="0" smtClean="0"/>
            </a:br>
            <a:r>
              <a:rPr lang="sv-SE" sz="2400" dirty="0" smtClean="0"/>
              <a:t>För den troende muslimen är Muhammed ett föredöme, den perfekta människan.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Man brukar ange att han föddes ungefär år 570 i Mekka på Arabiska halvön.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I berättelserna om honom framgår det bl.a. att han tidigt förlorade sina föräldrar och att han 25 år gammal gifte sig med den framgångsrika affärskvinnan och </a:t>
            </a:r>
            <a:r>
              <a:rPr lang="sv-SE" sz="2400" b="1" dirty="0" smtClean="0"/>
              <a:t>änkan Khadija</a:t>
            </a:r>
            <a:r>
              <a:rPr lang="sv-SE" sz="2400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/>
          <a:stretch/>
        </p:blipFill>
        <p:spPr bwMode="auto">
          <a:xfrm>
            <a:off x="6096000" y="1412776"/>
            <a:ext cx="304518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0" y="1268760"/>
            <a:ext cx="5668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Muhammed</a:t>
            </a:r>
            <a:endParaRPr lang="sv-SE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Kring grundaren Muhammed finns det en rad berättelser.</a:t>
            </a:r>
            <a:br>
              <a:rPr lang="sv-SE" dirty="0" smtClean="0"/>
            </a:br>
            <a:r>
              <a:rPr lang="sv-SE" dirty="0" smtClean="0"/>
              <a:t>För den troende muslimen är Muhammed ett föredöme, den perfekta människan.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/>
              <a:t>Man brukar ange att han föddes ungefär år 570 i Mekka på Arabiska halvön.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 berättelserna om honom framgår det bl.a. att han tidigt förlorade sina föräldrar och att han 25 år gammal gifte sig med den framgångsrika affärskvinnan och änkan Khadija.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Men henne fick han sex döttrar, bland annat </a:t>
            </a:r>
            <a:r>
              <a:rPr lang="sv-SE" sz="2400" b="1" dirty="0" smtClean="0"/>
              <a:t>Fatima</a:t>
            </a:r>
            <a:r>
              <a:rPr lang="sv-SE" sz="2400" dirty="0" smtClean="0"/>
              <a:t>, som i den muslimska traditionen beskrivs som en ödmjuk och gudfruktig person.</a:t>
            </a:r>
            <a:br>
              <a:rPr lang="sv-SE" sz="2400" dirty="0" smtClean="0"/>
            </a:br>
            <a:r>
              <a:rPr lang="sv-SE" sz="2400" b="1" dirty="0" smtClean="0"/>
              <a:t>Både Khadija och Fatima betraktas som goda föredömen för muslimer.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2210"/>
          <a:stretch/>
        </p:blipFill>
        <p:spPr bwMode="auto">
          <a:xfrm>
            <a:off x="5641008" y="2095500"/>
            <a:ext cx="353738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>
                <a:latin typeface="Rockwell Extra Bold" panose="02060903040505020403" pitchFamily="18" charset="0"/>
              </a:rPr>
              <a:t>Islam</a:t>
            </a:r>
            <a:endParaRPr lang="sv-SE" sz="8800" dirty="0"/>
          </a:p>
        </p:txBody>
      </p:sp>
      <p:sp>
        <p:nvSpPr>
          <p:cNvPr id="3" name="textruta 2"/>
          <p:cNvSpPr txBox="1"/>
          <p:nvPr/>
        </p:nvSpPr>
        <p:spPr>
          <a:xfrm>
            <a:off x="0" y="1268760"/>
            <a:ext cx="56687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Muhammed</a:t>
            </a:r>
            <a:endParaRPr lang="sv-SE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Men Khadija fick han sex döttrar, bland annat Fatima, som i den muslimska traditionen beskrivs som en ödmjuk och gudfruktig person.</a:t>
            </a:r>
            <a:br>
              <a:rPr lang="sv-SE" dirty="0" smtClean="0"/>
            </a:br>
            <a:r>
              <a:rPr lang="sv-SE" b="1" dirty="0" smtClean="0"/>
              <a:t>Både Khadija och Fatima betraktas som goda föredömen för muslimer.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Det berättas att Muhammed i fyrtioårsåldern, år 610, begav sig till en grotta i ett berg för att meditera.</a:t>
            </a:r>
            <a:br>
              <a:rPr lang="sv-SE" sz="2400" dirty="0" smtClean="0"/>
            </a:br>
            <a:r>
              <a:rPr lang="sv-SE" sz="2400" b="1" dirty="0" smtClean="0"/>
              <a:t>När han kom tillbaka till Mekka berättade han att ängeln Jibril (Gabriel) hade fört fram ett budskap från Gud till honom.</a:t>
            </a:r>
            <a:br>
              <a:rPr lang="sv-SE" sz="2400" b="1" dirty="0" smtClean="0"/>
            </a:br>
            <a:r>
              <a:rPr lang="sv-SE" sz="2400" dirty="0" smtClean="0"/>
              <a:t>Hans hustru Khadija blev enligt traditionen hans första anhängare.</a:t>
            </a:r>
            <a:endParaRPr lang="sv-SE" sz="24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2210"/>
          <a:stretch/>
        </p:blipFill>
        <p:spPr bwMode="auto">
          <a:xfrm>
            <a:off x="5641008" y="2095500"/>
            <a:ext cx="353738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7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409</Words>
  <Application>Microsoft Macintosh PowerPoint</Application>
  <PresentationFormat>Bildspel på skärmen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PowerPoint-presentation</vt:lpstr>
      <vt:lpstr>Islam</vt:lpstr>
      <vt:lpstr>Islam</vt:lpstr>
      <vt:lpstr>Islam</vt:lpstr>
      <vt:lpstr>Islam</vt:lpstr>
      <vt:lpstr>Islam</vt:lpstr>
      <vt:lpstr>Islam</vt:lpstr>
      <vt:lpstr>Islam</vt:lpstr>
      <vt:lpstr>Islam</vt:lpstr>
      <vt:lpstr>Islam</vt:lpstr>
      <vt:lpstr>Islam</vt:lpstr>
      <vt:lpstr>Islam</vt:lpstr>
      <vt:lpstr>Islam</vt:lpstr>
      <vt:lpstr>Islam</vt:lpstr>
      <vt:lpstr>PowerPoint-presentation</vt:lpstr>
      <vt:lpstr>Islam</vt:lpstr>
      <vt:lpstr>Islam</vt:lpstr>
      <vt:lpstr>Islam</vt:lpstr>
      <vt:lpstr>Islam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Oscar Svensson</dc:creator>
  <cp:lastModifiedBy>sonia</cp:lastModifiedBy>
  <cp:revision>40</cp:revision>
  <dcterms:created xsi:type="dcterms:W3CDTF">2017-04-19T09:45:00Z</dcterms:created>
  <dcterms:modified xsi:type="dcterms:W3CDTF">2017-05-04T08:15:05Z</dcterms:modified>
</cp:coreProperties>
</file>