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9" r:id="rId3"/>
    <p:sldId id="258" r:id="rId4"/>
    <p:sldId id="260" r:id="rId5"/>
    <p:sldId id="262" r:id="rId6"/>
    <p:sldId id="263" r:id="rId7"/>
    <p:sldId id="264" r:id="rId8"/>
    <p:sldId id="265" r:id="rId9"/>
    <p:sldId id="267" r:id="rId10"/>
    <p:sldId id="268" r:id="rId11"/>
    <p:sldId id="269" r:id="rId12"/>
    <p:sldId id="270" r:id="rId13"/>
    <p:sldId id="271" r:id="rId14"/>
    <p:sldId id="272" r:id="rId15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94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120F3-DCE5-45F0-99D4-003DEB4B7889}" type="datetimeFigureOut">
              <a:rPr lang="sv-SE" smtClean="0"/>
              <a:t>2013-12-09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A64FB-0BBE-46C8-A98C-570D160B463A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120F3-DCE5-45F0-99D4-003DEB4B7889}" type="datetimeFigureOut">
              <a:rPr lang="sv-SE" smtClean="0"/>
              <a:t>2013-12-09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A64FB-0BBE-46C8-A98C-570D160B463A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120F3-DCE5-45F0-99D4-003DEB4B7889}" type="datetimeFigureOut">
              <a:rPr lang="sv-SE" smtClean="0"/>
              <a:t>2013-12-09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A64FB-0BBE-46C8-A98C-570D160B463A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120F3-DCE5-45F0-99D4-003DEB4B7889}" type="datetimeFigureOut">
              <a:rPr lang="sv-SE" smtClean="0"/>
              <a:t>2013-12-09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A64FB-0BBE-46C8-A98C-570D160B463A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120F3-DCE5-45F0-99D4-003DEB4B7889}" type="datetimeFigureOut">
              <a:rPr lang="sv-SE" smtClean="0"/>
              <a:t>2013-12-09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A64FB-0BBE-46C8-A98C-570D160B463A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120F3-DCE5-45F0-99D4-003DEB4B7889}" type="datetimeFigureOut">
              <a:rPr lang="sv-SE" smtClean="0"/>
              <a:t>2013-12-09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A64FB-0BBE-46C8-A98C-570D160B463A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120F3-DCE5-45F0-99D4-003DEB4B7889}" type="datetimeFigureOut">
              <a:rPr lang="sv-SE" smtClean="0"/>
              <a:t>2013-12-09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A64FB-0BBE-46C8-A98C-570D160B463A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120F3-DCE5-45F0-99D4-003DEB4B7889}" type="datetimeFigureOut">
              <a:rPr lang="sv-SE" smtClean="0"/>
              <a:t>2013-12-09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A64FB-0BBE-46C8-A98C-570D160B463A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120F3-DCE5-45F0-99D4-003DEB4B7889}" type="datetimeFigureOut">
              <a:rPr lang="sv-SE" smtClean="0"/>
              <a:t>2013-12-09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A64FB-0BBE-46C8-A98C-570D160B463A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120F3-DCE5-45F0-99D4-003DEB4B7889}" type="datetimeFigureOut">
              <a:rPr lang="sv-SE" smtClean="0"/>
              <a:t>2013-12-09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A64FB-0BBE-46C8-A98C-570D160B463A}" type="slidenum">
              <a:rPr lang="sv-SE" smtClean="0"/>
              <a:t>‹#›</a:t>
            </a:fld>
            <a:endParaRPr lang="sv-SE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smtClean="0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120F3-DCE5-45F0-99D4-003DEB4B7889}" type="datetimeFigureOut">
              <a:rPr lang="sv-SE" smtClean="0"/>
              <a:t>2013-12-09</a:t>
            </a:fld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D4A64FB-0BBE-46C8-A98C-570D160B463A}" type="slidenum">
              <a:rPr lang="sv-SE" smtClean="0"/>
              <a:t>‹#›</a:t>
            </a:fld>
            <a:endParaRPr lang="sv-SE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FD4A64FB-0BBE-46C8-A98C-570D160B463A}" type="slidenum">
              <a:rPr lang="sv-SE" smtClean="0"/>
              <a:t>‹#›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7F0120F3-DCE5-45F0-99D4-003DEB4B7889}" type="datetimeFigureOut">
              <a:rPr lang="sv-SE" smtClean="0"/>
              <a:t>2013-12-09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slamguiden.com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objekt 4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4099" y="0"/>
            <a:ext cx="9177835" cy="6870576"/>
          </a:xfrm>
          <a:prstGeom prst="rect">
            <a:avLst/>
          </a:prstGeom>
        </p:spPr>
      </p:pic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792918" y="1988840"/>
            <a:ext cx="7543800" cy="2593975"/>
          </a:xfrm>
        </p:spPr>
        <p:txBody>
          <a:bodyPr>
            <a:normAutofit fontScale="90000"/>
          </a:bodyPr>
          <a:lstStyle/>
          <a:p>
            <a:pPr algn="ctr"/>
            <a:r>
              <a:rPr lang="sv-SE" sz="12400" b="1" dirty="0">
                <a:solidFill>
                  <a:schemeClr val="tx2">
                    <a:lumMod val="50000"/>
                  </a:schemeClr>
                </a:solidFill>
              </a:rPr>
              <a:t>ISLAM</a:t>
            </a:r>
            <a:br>
              <a:rPr lang="sv-SE" sz="12400" b="1" dirty="0">
                <a:solidFill>
                  <a:schemeClr val="tx2">
                    <a:lumMod val="50000"/>
                  </a:schemeClr>
                </a:solidFill>
              </a:rPr>
            </a:br>
            <a:r>
              <a:rPr lang="sv-SE" sz="7200" b="1" i="1" dirty="0" smtClean="0">
                <a:solidFill>
                  <a:schemeClr val="tx2">
                    <a:lumMod val="50000"/>
                  </a:schemeClr>
                </a:solidFill>
              </a:rPr>
              <a:t>Vem är muslim?</a:t>
            </a:r>
            <a:endParaRPr lang="sv-SE" sz="7200" dirty="0"/>
          </a:p>
        </p:txBody>
      </p:sp>
    </p:spTree>
    <p:extLst>
      <p:ext uri="{BB962C8B-B14F-4D97-AF65-F5344CB8AC3E}">
        <p14:creationId xmlns:p14="http://schemas.microsoft.com/office/powerpoint/2010/main" val="1439858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Riktningar inom Islam: </a:t>
            </a:r>
            <a:br>
              <a:rPr lang="sv-SE" dirty="0" smtClean="0"/>
            </a:br>
            <a:r>
              <a:rPr lang="sv-SE" dirty="0" smtClean="0"/>
              <a:t>Sunni / Shia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5141168"/>
          </a:xfrm>
        </p:spPr>
        <p:txBody>
          <a:bodyPr/>
          <a:lstStyle/>
          <a:p>
            <a:pPr marL="114300" indent="0" algn="ctr">
              <a:buNone/>
            </a:pPr>
            <a:r>
              <a:rPr lang="sv-SE" sz="2400" dirty="0" smtClean="0"/>
              <a:t>Delningen går tillbaka till strider om ledarskapet </a:t>
            </a:r>
            <a:br>
              <a:rPr lang="sv-SE" sz="2400" dirty="0" smtClean="0"/>
            </a:br>
            <a:r>
              <a:rPr lang="sv-SE" sz="2400" dirty="0" smtClean="0"/>
              <a:t>efter Muhammeds död</a:t>
            </a:r>
            <a:endParaRPr lang="sv-SE" sz="2400" dirty="0"/>
          </a:p>
          <a:p>
            <a:r>
              <a:rPr lang="sv-SE" dirty="0" smtClean="0"/>
              <a:t>SUNNI</a:t>
            </a:r>
          </a:p>
          <a:p>
            <a:pPr lvl="1"/>
            <a:r>
              <a:rPr lang="sv-SE" dirty="0" smtClean="0"/>
              <a:t>Stödde Abu </a:t>
            </a:r>
            <a:r>
              <a:rPr lang="sv-SE" dirty="0" err="1" smtClean="0"/>
              <a:t>Bakr</a:t>
            </a:r>
            <a:r>
              <a:rPr lang="sv-SE" dirty="0" smtClean="0"/>
              <a:t>: Muhammeds svärfar. Ansåg att det var viktigare att den nya ledaren var lämpad för jobbet, än att han var släkt med Muhammed. </a:t>
            </a:r>
          </a:p>
          <a:p>
            <a:pPr lvl="1"/>
            <a:r>
              <a:rPr lang="sv-SE" dirty="0" smtClean="0"/>
              <a:t>Kallar sina ledare för kalifer.</a:t>
            </a:r>
          </a:p>
          <a:p>
            <a:pPr lvl="1"/>
            <a:r>
              <a:rPr lang="sv-SE" dirty="0" smtClean="0"/>
              <a:t>Omkring 90% av världens muslimer</a:t>
            </a:r>
            <a:endParaRPr lang="sv-SE" dirty="0"/>
          </a:p>
          <a:p>
            <a:r>
              <a:rPr lang="sv-SE" dirty="0" smtClean="0"/>
              <a:t>SHIA</a:t>
            </a:r>
          </a:p>
          <a:p>
            <a:pPr lvl="1"/>
            <a:r>
              <a:rPr lang="sv-SE" dirty="0" smtClean="0"/>
              <a:t>Ville att ledarskapet efter Muhammed skulle gå i arv, därför skulle hans kusin Ali ta över makten. </a:t>
            </a:r>
            <a:endParaRPr lang="sv-SE" dirty="0"/>
          </a:p>
          <a:p>
            <a:pPr lvl="1"/>
            <a:r>
              <a:rPr lang="sv-SE" dirty="0" smtClean="0"/>
              <a:t>Kallar sina ledare för imamer. Ledaren har större inflytande än inom sunni.</a:t>
            </a:r>
          </a:p>
          <a:p>
            <a:pPr lvl="1"/>
            <a:r>
              <a:rPr lang="sv-SE" dirty="0" smtClean="0"/>
              <a:t>Iran starkaste fästet idag. </a:t>
            </a:r>
          </a:p>
        </p:txBody>
      </p:sp>
    </p:spTree>
    <p:extLst>
      <p:ext uri="{BB962C8B-B14F-4D97-AF65-F5344CB8AC3E}">
        <p14:creationId xmlns:p14="http://schemas.microsoft.com/office/powerpoint/2010/main" val="3147488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Egentligen inga stora religiösa skillnader – istället har olika traditioner vuxit fram inom riktningarna som gör att de idag ser olika ut. </a:t>
            </a:r>
          </a:p>
          <a:p>
            <a:r>
              <a:rPr lang="sv-SE" dirty="0" smtClean="0"/>
              <a:t>Också viktigt att förstå att skillnaderna använts i politiska syften!</a:t>
            </a:r>
          </a:p>
          <a:p>
            <a:r>
              <a:rPr lang="sv-SE" dirty="0" smtClean="0"/>
              <a:t>Stora skillnader inom de respektive grupperna.</a:t>
            </a:r>
          </a:p>
        </p:txBody>
      </p:sp>
      <p:sp>
        <p:nvSpPr>
          <p:cNvPr id="4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Riktningar inom Islam: </a:t>
            </a:r>
            <a:br>
              <a:rPr lang="sv-SE" dirty="0" smtClean="0"/>
            </a:br>
            <a:r>
              <a:rPr lang="sv-SE" dirty="0" smtClean="0"/>
              <a:t>Sunni / Shia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811879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Riktningar inom Islam: inriktningar och strömningar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14300" indent="0" algn="ctr">
              <a:buNone/>
            </a:pPr>
            <a:r>
              <a:rPr lang="sv-SE" dirty="0" smtClean="0"/>
              <a:t>Har vuxit fram i modern tid. </a:t>
            </a:r>
            <a:br>
              <a:rPr lang="sv-SE" dirty="0" smtClean="0"/>
            </a:br>
            <a:r>
              <a:rPr lang="sv-SE" dirty="0" smtClean="0"/>
              <a:t>OBS! Grovhuggen bild, verkligheten är mer komplex!!</a:t>
            </a:r>
          </a:p>
          <a:p>
            <a:r>
              <a:rPr lang="sv-SE" b="1" dirty="0" err="1" smtClean="0"/>
              <a:t>Wahhabism</a:t>
            </a:r>
            <a:endParaRPr lang="sv-SE" b="1" dirty="0"/>
          </a:p>
          <a:p>
            <a:pPr lvl="1"/>
            <a:r>
              <a:rPr lang="sv-SE" dirty="0" smtClean="0"/>
              <a:t>Kallas även konservativ islamism eller traditionalister.</a:t>
            </a:r>
          </a:p>
          <a:p>
            <a:pPr lvl="1"/>
            <a:r>
              <a:rPr lang="sv-SE" dirty="0" smtClean="0"/>
              <a:t>Vill återställa samhället så som det såg ut förr.</a:t>
            </a:r>
          </a:p>
          <a:p>
            <a:pPr lvl="1"/>
            <a:r>
              <a:rPr lang="sv-SE" dirty="0" smtClean="0"/>
              <a:t>Saudiarabien</a:t>
            </a:r>
          </a:p>
          <a:p>
            <a:r>
              <a:rPr lang="sv-SE" b="1" dirty="0" smtClean="0"/>
              <a:t>Modernism</a:t>
            </a:r>
          </a:p>
          <a:p>
            <a:pPr lvl="1"/>
            <a:r>
              <a:rPr lang="sv-SE" dirty="0" smtClean="0"/>
              <a:t>Vill ta med Islam in i den nya tiden</a:t>
            </a:r>
          </a:p>
          <a:p>
            <a:pPr lvl="1"/>
            <a:r>
              <a:rPr lang="sv-SE" dirty="0" smtClean="0"/>
              <a:t>Återgå till källan: vad är det viktiga? Hur anpassas Islams kärna till vår tid? </a:t>
            </a:r>
          </a:p>
          <a:p>
            <a:pPr lvl="1"/>
            <a:r>
              <a:rPr lang="sv-SE" dirty="0" smtClean="0"/>
              <a:t>Har delats i en västorienterad och en mer radikal riktning. Den radikala delen brukar kallas </a:t>
            </a:r>
            <a:r>
              <a:rPr lang="sv-SE" b="1" dirty="0" smtClean="0"/>
              <a:t>Islamism</a:t>
            </a:r>
            <a:r>
              <a:rPr lang="sv-SE" dirty="0" smtClean="0"/>
              <a:t>. </a:t>
            </a:r>
          </a:p>
          <a:p>
            <a:r>
              <a:rPr lang="sv-SE" b="1" dirty="0" err="1" smtClean="0"/>
              <a:t>Sekularism</a:t>
            </a:r>
            <a:endParaRPr lang="sv-SE" b="1" dirty="0"/>
          </a:p>
          <a:p>
            <a:pPr lvl="1"/>
            <a:r>
              <a:rPr lang="sv-SE" dirty="0" smtClean="0"/>
              <a:t>Vill skilja religion och politik åt </a:t>
            </a:r>
          </a:p>
          <a:p>
            <a:pPr lvl="1"/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57833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sv-SE" dirty="0" smtClean="0"/>
              <a:t>Ett exempel på en strömning inom modernismen: </a:t>
            </a:r>
          </a:p>
          <a:p>
            <a:pPr marL="114300" indent="0">
              <a:buNone/>
            </a:pPr>
            <a:endParaRPr lang="sv-SE" dirty="0" smtClean="0"/>
          </a:p>
          <a:p>
            <a:pPr marL="114300" indent="0">
              <a:buNone/>
            </a:pPr>
            <a:r>
              <a:rPr lang="sv-SE" b="1" dirty="0" smtClean="0"/>
              <a:t>Feministisk Islam</a:t>
            </a:r>
          </a:p>
          <a:p>
            <a:r>
              <a:rPr lang="sv-SE" dirty="0" smtClean="0"/>
              <a:t>Menar att Islam i grunden är jämställt, men att männens tolkningsföreträde gjort att kvinnan fått en underordnad ställning. </a:t>
            </a:r>
          </a:p>
          <a:p>
            <a:r>
              <a:rPr lang="sv-SE" dirty="0" smtClean="0"/>
              <a:t>Går tillbaka och tolkar källorna ur kvinnans perspektiv</a:t>
            </a:r>
          </a:p>
          <a:p>
            <a:r>
              <a:rPr lang="sv-SE" dirty="0" smtClean="0"/>
              <a:t>Det går att vara muslim och feminist!  </a:t>
            </a:r>
            <a:endParaRPr lang="sv-SE" dirty="0"/>
          </a:p>
        </p:txBody>
      </p:sp>
      <p:sp>
        <p:nvSpPr>
          <p:cNvPr id="4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Riktningar inom Islam: inriktningar och strömningar</a:t>
            </a:r>
            <a:endParaRPr lang="sv-SE" dirty="0"/>
          </a:p>
        </p:txBody>
      </p:sp>
      <p:pic>
        <p:nvPicPr>
          <p:cNvPr id="5" name="Bildobjekt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064" y="4329430"/>
            <a:ext cx="3240360" cy="2473905"/>
          </a:xfrm>
          <a:prstGeom prst="rect">
            <a:avLst/>
          </a:prstGeom>
        </p:spPr>
      </p:pic>
      <p:sp>
        <p:nvSpPr>
          <p:cNvPr id="6" name="Rektangel 5"/>
          <p:cNvSpPr/>
          <p:nvPr/>
        </p:nvSpPr>
        <p:spPr>
          <a:xfrm>
            <a:off x="1218068" y="6587891"/>
            <a:ext cx="3960440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800" dirty="0" smtClean="0"/>
              <a:t>Bildkälla: http://alhaqumurun.files.wordpress.com/2012/11/muslimwomensrights.jpg</a:t>
            </a:r>
            <a:endParaRPr lang="sv-SE" sz="800" dirty="0"/>
          </a:p>
        </p:txBody>
      </p:sp>
    </p:spTree>
    <p:extLst>
      <p:ext uri="{BB962C8B-B14F-4D97-AF65-F5344CB8AC3E}">
        <p14:creationId xmlns:p14="http://schemas.microsoft.com/office/powerpoint/2010/main" val="1027656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476672"/>
            <a:ext cx="7620000" cy="5924128"/>
          </a:xfrm>
        </p:spPr>
        <p:txBody>
          <a:bodyPr/>
          <a:lstStyle/>
          <a:p>
            <a:pPr marL="114300" indent="0">
              <a:buNone/>
            </a:pPr>
            <a:endParaRPr lang="sv-SE" dirty="0" smtClean="0"/>
          </a:p>
          <a:p>
            <a:pPr marL="114300" indent="0">
              <a:buNone/>
            </a:pPr>
            <a:endParaRPr lang="sv-SE" dirty="0" smtClean="0"/>
          </a:p>
          <a:p>
            <a:pPr marL="114300" indent="0">
              <a:buNone/>
            </a:pPr>
            <a:endParaRPr lang="sv-SE" dirty="0" smtClean="0"/>
          </a:p>
          <a:p>
            <a:pPr marL="114300" indent="0" algn="ctr">
              <a:buNone/>
            </a:pPr>
            <a:r>
              <a:rPr lang="sv-SE" sz="2400" dirty="0" smtClean="0"/>
              <a:t>Om </a:t>
            </a:r>
            <a:r>
              <a:rPr lang="sv-SE" sz="2400" dirty="0"/>
              <a:t>Gud hade velat </a:t>
            </a:r>
            <a:r>
              <a:rPr lang="sv-SE" dirty="0"/>
              <a:t>hade Han helt visst gjort er till ett enda samfund, men det var </a:t>
            </a:r>
            <a:r>
              <a:rPr lang="sv-SE" sz="2400" dirty="0"/>
              <a:t>Hans vilja att sätta er på prov </a:t>
            </a:r>
            <a:r>
              <a:rPr lang="sv-SE" dirty="0"/>
              <a:t>genom det som Han har skänkt er. </a:t>
            </a:r>
            <a:r>
              <a:rPr lang="sv-SE" dirty="0" smtClean="0"/>
              <a:t/>
            </a:r>
            <a:br>
              <a:rPr lang="sv-SE" dirty="0" smtClean="0"/>
            </a:br>
            <a:r>
              <a:rPr lang="sv-SE" sz="3200" b="1" dirty="0" smtClean="0"/>
              <a:t>Tävla </a:t>
            </a:r>
            <a:r>
              <a:rPr lang="sv-SE" sz="3200" b="1" dirty="0"/>
              <a:t>därför med varandra </a:t>
            </a:r>
            <a:r>
              <a:rPr lang="sv-SE" sz="3200" b="1" dirty="0" smtClean="0"/>
              <a:t/>
            </a:r>
            <a:br>
              <a:rPr lang="sv-SE" sz="3200" b="1" dirty="0" smtClean="0"/>
            </a:br>
            <a:r>
              <a:rPr lang="sv-SE" sz="3200" b="1" dirty="0" smtClean="0"/>
              <a:t>om </a:t>
            </a:r>
            <a:r>
              <a:rPr lang="sv-SE" sz="3200" b="1" dirty="0"/>
              <a:t>att göra gott!</a:t>
            </a:r>
            <a:r>
              <a:rPr lang="sv-SE" b="1" dirty="0"/>
              <a:t> </a:t>
            </a:r>
            <a:r>
              <a:rPr lang="sv-SE" b="1" dirty="0" smtClean="0"/>
              <a:t/>
            </a:r>
            <a:br>
              <a:rPr lang="sv-SE" b="1" dirty="0" smtClean="0"/>
            </a:br>
            <a:r>
              <a:rPr lang="sv-SE" dirty="0" smtClean="0"/>
              <a:t>Till </a:t>
            </a:r>
            <a:r>
              <a:rPr lang="sv-SE" dirty="0"/>
              <a:t>Gud skall ni alla vända åter och </a:t>
            </a:r>
            <a:r>
              <a:rPr lang="sv-SE" sz="2400" dirty="0"/>
              <a:t>Han skall upplysa er om allt det som ni var oense om</a:t>
            </a:r>
            <a:r>
              <a:rPr lang="sv-SE" dirty="0"/>
              <a:t>. </a:t>
            </a:r>
            <a:endParaRPr lang="sv-SE" dirty="0" smtClean="0"/>
          </a:p>
          <a:p>
            <a:pPr marL="114300" indent="0">
              <a:buNone/>
            </a:pPr>
            <a:r>
              <a:rPr lang="sv-SE" dirty="0"/>
              <a:t>	</a:t>
            </a:r>
            <a:r>
              <a:rPr lang="sv-SE" dirty="0" smtClean="0"/>
              <a:t>					Sura 5:48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110237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Vem är muslim?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sz="2800" dirty="0" smtClean="0"/>
              <a:t>Islam ses som det naturliga tillståndet </a:t>
            </a:r>
            <a:br>
              <a:rPr lang="sv-SE" sz="2800" dirty="0" smtClean="0"/>
            </a:br>
            <a:r>
              <a:rPr lang="sv-SE" sz="2800" dirty="0" smtClean="0"/>
              <a:t>– så som det är tänkt att vi ska leva</a:t>
            </a:r>
          </a:p>
          <a:p>
            <a:pPr marL="114300" indent="0">
              <a:buNone/>
            </a:pPr>
            <a:r>
              <a:rPr lang="sv-SE" sz="2800" dirty="0"/>
              <a:t>	</a:t>
            </a:r>
            <a:r>
              <a:rPr lang="sv-SE" sz="2800" dirty="0" smtClean="0"/>
              <a:t>…alltså är vi alla i grunden muslimer.</a:t>
            </a:r>
          </a:p>
          <a:p>
            <a:r>
              <a:rPr lang="sv-SE" sz="2800" dirty="0" smtClean="0"/>
              <a:t>Muslim = </a:t>
            </a:r>
            <a:r>
              <a:rPr lang="sv-SE" sz="2800" dirty="0"/>
              <a:t>en </a:t>
            </a:r>
            <a:r>
              <a:rPr lang="sv-SE" sz="2800" dirty="0" smtClean="0"/>
              <a:t>fredsstiftare,</a:t>
            </a:r>
            <a:br>
              <a:rPr lang="sv-SE" sz="2800" dirty="0" smtClean="0"/>
            </a:br>
            <a:r>
              <a:rPr lang="sv-SE" sz="2800" dirty="0" smtClean="0"/>
              <a:t>den som underkastar sig Gud</a:t>
            </a:r>
          </a:p>
          <a:p>
            <a:r>
              <a:rPr lang="sv-SE" sz="2800" dirty="0" smtClean="0"/>
              <a:t>Religionen påverkar hela livet!</a:t>
            </a:r>
            <a:r>
              <a:rPr lang="sv-SE" sz="3200" dirty="0" smtClean="0"/>
              <a:t/>
            </a:r>
            <a:br>
              <a:rPr lang="sv-SE" sz="3200" dirty="0" smtClean="0"/>
            </a:br>
            <a:endParaRPr lang="sv-SE" sz="3200" dirty="0"/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4554948"/>
            <a:ext cx="3896724" cy="2303051"/>
          </a:xfrm>
          <a:prstGeom prst="rect">
            <a:avLst/>
          </a:prstGeom>
        </p:spPr>
      </p:pic>
      <p:sp>
        <p:nvSpPr>
          <p:cNvPr id="5" name="Rektangel 4"/>
          <p:cNvSpPr/>
          <p:nvPr/>
        </p:nvSpPr>
        <p:spPr>
          <a:xfrm>
            <a:off x="179512" y="6519445"/>
            <a:ext cx="457200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sv-SE" sz="800" dirty="0" smtClean="0"/>
              <a:t>Bildkälla: http://www.lansstyrelsen.se/norrbotten/Sv/naringsliv-och-foreningar/naringslivsutveckling/samverkan/Pages/default.aspx</a:t>
            </a:r>
            <a:endParaRPr lang="sv-SE" sz="800" dirty="0"/>
          </a:p>
        </p:txBody>
      </p:sp>
    </p:spTree>
    <p:extLst>
      <p:ext uri="{BB962C8B-B14F-4D97-AF65-F5344CB8AC3E}">
        <p14:creationId xmlns:p14="http://schemas.microsoft.com/office/powerpoint/2010/main" val="890392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Kolla upp!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Hur blir man muslim? </a:t>
            </a:r>
            <a:br>
              <a:rPr lang="sv-SE" dirty="0" smtClean="0"/>
            </a:br>
            <a:r>
              <a:rPr lang="sv-SE" dirty="0" smtClean="0"/>
              <a:t>läs på </a:t>
            </a:r>
            <a:r>
              <a:rPr lang="sv-SE" dirty="0" smtClean="0">
                <a:hlinkClick r:id="rId2"/>
              </a:rPr>
              <a:t>www.islamguiden.com</a:t>
            </a:r>
            <a:r>
              <a:rPr lang="sv-SE" dirty="0" smtClean="0"/>
              <a:t> (Tips: vad är ett annat ord för att byta religion? Kan också göras med filer eller måttenheter =) </a:t>
            </a:r>
          </a:p>
          <a:p>
            <a:pPr marL="114300" indent="0">
              <a:buNone/>
            </a:pPr>
            <a:endParaRPr lang="sv-SE" dirty="0"/>
          </a:p>
          <a:p>
            <a:r>
              <a:rPr lang="sv-SE" dirty="0" smtClean="0"/>
              <a:t>Vad är det viktiga när man vill bli muslim? 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395909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Islams fem pelare</a:t>
            </a:r>
            <a:endParaRPr lang="sv-SE" dirty="0"/>
          </a:p>
        </p:txBody>
      </p:sp>
      <p:sp>
        <p:nvSpPr>
          <p:cNvPr id="18" name="Platshållare för innehåll 17"/>
          <p:cNvSpPr>
            <a:spLocks noGrp="1"/>
          </p:cNvSpPr>
          <p:nvPr>
            <p:ph idx="1"/>
          </p:nvPr>
        </p:nvSpPr>
        <p:spPr>
          <a:xfrm>
            <a:off x="467544" y="1196752"/>
            <a:ext cx="7620000" cy="480060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sv-SE" sz="2000" dirty="0" smtClean="0"/>
              <a:t>På dessa vilar religionen </a:t>
            </a:r>
            <a:br>
              <a:rPr lang="sv-SE" sz="2000" dirty="0" smtClean="0"/>
            </a:br>
            <a:r>
              <a:rPr lang="sv-SE" sz="2000" dirty="0" smtClean="0"/>
              <a:t>– de ska därför utföras av den som är muslim.</a:t>
            </a:r>
            <a:endParaRPr lang="sv-SE" sz="2000" dirty="0"/>
          </a:p>
        </p:txBody>
      </p:sp>
      <p:sp>
        <p:nvSpPr>
          <p:cNvPr id="6" name="Cylinder 5"/>
          <p:cNvSpPr/>
          <p:nvPr/>
        </p:nvSpPr>
        <p:spPr>
          <a:xfrm>
            <a:off x="755576" y="1988840"/>
            <a:ext cx="1368152" cy="4392488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" name="Cylinder 6"/>
          <p:cNvSpPr/>
          <p:nvPr/>
        </p:nvSpPr>
        <p:spPr>
          <a:xfrm>
            <a:off x="6876256" y="2005252"/>
            <a:ext cx="1368152" cy="4392488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8" name="Cylinder 7"/>
          <p:cNvSpPr/>
          <p:nvPr/>
        </p:nvSpPr>
        <p:spPr>
          <a:xfrm>
            <a:off x="5343961" y="2005252"/>
            <a:ext cx="1368152" cy="4392488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9" name="Cylinder 8"/>
          <p:cNvSpPr/>
          <p:nvPr/>
        </p:nvSpPr>
        <p:spPr>
          <a:xfrm>
            <a:off x="3779912" y="1988840"/>
            <a:ext cx="1368152" cy="4392488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0" name="Cylinder 9"/>
          <p:cNvSpPr/>
          <p:nvPr/>
        </p:nvSpPr>
        <p:spPr>
          <a:xfrm>
            <a:off x="2276128" y="1988840"/>
            <a:ext cx="1368152" cy="4392488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1" name="textruta 10"/>
          <p:cNvSpPr txBox="1"/>
          <p:nvPr/>
        </p:nvSpPr>
        <p:spPr>
          <a:xfrm>
            <a:off x="1070320" y="2348880"/>
            <a:ext cx="738664" cy="396044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sv-SE" sz="3600" dirty="0" smtClean="0"/>
              <a:t>TROSBEKÄNNELSEN</a:t>
            </a:r>
            <a:endParaRPr lang="sv-SE" dirty="0"/>
          </a:p>
        </p:txBody>
      </p:sp>
      <p:sp>
        <p:nvSpPr>
          <p:cNvPr id="12" name="textruta 11"/>
          <p:cNvSpPr txBox="1"/>
          <p:nvPr/>
        </p:nvSpPr>
        <p:spPr>
          <a:xfrm>
            <a:off x="2590872" y="3139378"/>
            <a:ext cx="738664" cy="2016224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sv-SE" sz="3600" dirty="0" smtClean="0"/>
              <a:t>BÖNEN</a:t>
            </a:r>
            <a:endParaRPr lang="sv-SE" dirty="0"/>
          </a:p>
        </p:txBody>
      </p:sp>
      <p:sp>
        <p:nvSpPr>
          <p:cNvPr id="13" name="textruta 12"/>
          <p:cNvSpPr txBox="1"/>
          <p:nvPr/>
        </p:nvSpPr>
        <p:spPr>
          <a:xfrm>
            <a:off x="4094656" y="3139378"/>
            <a:ext cx="738664" cy="2124236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sv-SE" sz="3600" dirty="0" smtClean="0"/>
              <a:t>SKATTEN</a:t>
            </a:r>
            <a:endParaRPr lang="sv-SE" dirty="0"/>
          </a:p>
        </p:txBody>
      </p:sp>
      <p:sp>
        <p:nvSpPr>
          <p:cNvPr id="14" name="textruta 13"/>
          <p:cNvSpPr txBox="1"/>
          <p:nvPr/>
        </p:nvSpPr>
        <p:spPr>
          <a:xfrm>
            <a:off x="5613710" y="3501008"/>
            <a:ext cx="738664" cy="1656184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sv-SE" sz="3600" dirty="0" smtClean="0"/>
              <a:t>FASTAN</a:t>
            </a:r>
            <a:endParaRPr lang="sv-SE" dirty="0"/>
          </a:p>
        </p:txBody>
      </p:sp>
      <p:sp>
        <p:nvSpPr>
          <p:cNvPr id="15" name="textruta 14"/>
          <p:cNvSpPr txBox="1"/>
          <p:nvPr/>
        </p:nvSpPr>
        <p:spPr>
          <a:xfrm>
            <a:off x="7191000" y="2884198"/>
            <a:ext cx="738664" cy="2601772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sv-SE" sz="3600" dirty="0" smtClean="0"/>
              <a:t>VALLFÄRDEN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34757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994122"/>
          </a:xfrm>
        </p:spPr>
        <p:txBody>
          <a:bodyPr/>
          <a:lstStyle/>
          <a:p>
            <a:r>
              <a:rPr lang="sv-SE" dirty="0" smtClean="0"/>
              <a:t>Islams fem pelare</a:t>
            </a:r>
            <a:endParaRPr lang="sv-SE" dirty="0"/>
          </a:p>
        </p:txBody>
      </p:sp>
      <p:sp>
        <p:nvSpPr>
          <p:cNvPr id="6" name="Cylinder 5"/>
          <p:cNvSpPr/>
          <p:nvPr/>
        </p:nvSpPr>
        <p:spPr>
          <a:xfrm>
            <a:off x="755576" y="1988840"/>
            <a:ext cx="1368152" cy="4392488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" name="Cylinder 6"/>
          <p:cNvSpPr/>
          <p:nvPr/>
        </p:nvSpPr>
        <p:spPr>
          <a:xfrm>
            <a:off x="6876256" y="2005252"/>
            <a:ext cx="1368152" cy="4392488"/>
          </a:xfrm>
          <a:prstGeom prst="can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8" name="Cylinder 7"/>
          <p:cNvSpPr/>
          <p:nvPr/>
        </p:nvSpPr>
        <p:spPr>
          <a:xfrm>
            <a:off x="5343961" y="2005252"/>
            <a:ext cx="1368152" cy="4392488"/>
          </a:xfrm>
          <a:prstGeom prst="can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9" name="Cylinder 8"/>
          <p:cNvSpPr/>
          <p:nvPr/>
        </p:nvSpPr>
        <p:spPr>
          <a:xfrm>
            <a:off x="3779912" y="1988840"/>
            <a:ext cx="1368152" cy="4392488"/>
          </a:xfrm>
          <a:prstGeom prst="can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0" name="Cylinder 9"/>
          <p:cNvSpPr/>
          <p:nvPr/>
        </p:nvSpPr>
        <p:spPr>
          <a:xfrm>
            <a:off x="2276128" y="1988840"/>
            <a:ext cx="1368152" cy="4392488"/>
          </a:xfrm>
          <a:prstGeom prst="can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1" name="textruta 10"/>
          <p:cNvSpPr txBox="1"/>
          <p:nvPr/>
        </p:nvSpPr>
        <p:spPr>
          <a:xfrm>
            <a:off x="1070320" y="2348880"/>
            <a:ext cx="738664" cy="396044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sv-SE" sz="3600" dirty="0" smtClean="0"/>
              <a:t>TROSBEKÄNNELSEN</a:t>
            </a:r>
            <a:endParaRPr lang="sv-SE" dirty="0"/>
          </a:p>
        </p:txBody>
      </p:sp>
      <p:sp>
        <p:nvSpPr>
          <p:cNvPr id="12" name="textruta 11"/>
          <p:cNvSpPr txBox="1"/>
          <p:nvPr/>
        </p:nvSpPr>
        <p:spPr>
          <a:xfrm>
            <a:off x="2590872" y="3139378"/>
            <a:ext cx="738664" cy="2016224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sv-SE" sz="3600" dirty="0" smtClean="0"/>
              <a:t>BÖNEN</a:t>
            </a:r>
            <a:endParaRPr lang="sv-SE" dirty="0"/>
          </a:p>
        </p:txBody>
      </p:sp>
      <p:sp>
        <p:nvSpPr>
          <p:cNvPr id="13" name="textruta 12"/>
          <p:cNvSpPr txBox="1"/>
          <p:nvPr/>
        </p:nvSpPr>
        <p:spPr>
          <a:xfrm>
            <a:off x="4094656" y="3139378"/>
            <a:ext cx="738664" cy="2124236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sv-SE" sz="3600" dirty="0" smtClean="0"/>
              <a:t>SKATTEN</a:t>
            </a:r>
            <a:endParaRPr lang="sv-SE" dirty="0"/>
          </a:p>
        </p:txBody>
      </p:sp>
      <p:sp>
        <p:nvSpPr>
          <p:cNvPr id="14" name="textruta 13"/>
          <p:cNvSpPr txBox="1"/>
          <p:nvPr/>
        </p:nvSpPr>
        <p:spPr>
          <a:xfrm>
            <a:off x="5613710" y="3501008"/>
            <a:ext cx="738664" cy="1656184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sv-SE" sz="3600" dirty="0" smtClean="0"/>
              <a:t>FASTAN</a:t>
            </a:r>
            <a:endParaRPr lang="sv-SE" dirty="0"/>
          </a:p>
        </p:txBody>
      </p:sp>
      <p:sp>
        <p:nvSpPr>
          <p:cNvPr id="15" name="textruta 14"/>
          <p:cNvSpPr txBox="1"/>
          <p:nvPr/>
        </p:nvSpPr>
        <p:spPr>
          <a:xfrm>
            <a:off x="7191000" y="2884198"/>
            <a:ext cx="738664" cy="2601772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sv-SE" sz="3600" dirty="0" smtClean="0"/>
              <a:t>VALLFÄRDEN</a:t>
            </a:r>
            <a:endParaRPr lang="sv-SE" dirty="0"/>
          </a:p>
        </p:txBody>
      </p:sp>
      <p:sp>
        <p:nvSpPr>
          <p:cNvPr id="4" name="Oval 3"/>
          <p:cNvSpPr/>
          <p:nvPr/>
        </p:nvSpPr>
        <p:spPr>
          <a:xfrm>
            <a:off x="2557562" y="1303174"/>
            <a:ext cx="6112296" cy="3960440"/>
          </a:xfrm>
          <a:prstGeom prst="wedgeEllipseCallout">
            <a:avLst>
              <a:gd name="adj1" fmla="val -56647"/>
              <a:gd name="adj2" fmla="val 29267"/>
            </a:avLst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" name="textruta 4"/>
          <p:cNvSpPr txBox="1"/>
          <p:nvPr/>
        </p:nvSpPr>
        <p:spPr>
          <a:xfrm>
            <a:off x="2863713" y="2113109"/>
            <a:ext cx="5572236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2400" dirty="0" smtClean="0"/>
              <a:t>Det finns ingen gud utom Gud</a:t>
            </a:r>
            <a:br>
              <a:rPr lang="sv-SE" sz="2400" dirty="0" smtClean="0"/>
            </a:br>
            <a:r>
              <a:rPr lang="sv-SE" sz="2400" dirty="0" smtClean="0"/>
              <a:t>och Muhammed är Guds profet</a:t>
            </a:r>
          </a:p>
          <a:p>
            <a:pPr algn="ctr"/>
            <a:endParaRPr lang="sv-SE" dirty="0"/>
          </a:p>
          <a:p>
            <a:pPr algn="ctr"/>
            <a:r>
              <a:rPr lang="sv-SE" dirty="0" smtClean="0"/>
              <a:t>Viskas i den nyföddes öra och får gärna vara det sista </a:t>
            </a:r>
            <a:br>
              <a:rPr lang="sv-SE" dirty="0" smtClean="0"/>
            </a:br>
            <a:r>
              <a:rPr lang="sv-SE" dirty="0" smtClean="0"/>
              <a:t>man säger innan man dör.</a:t>
            </a:r>
          </a:p>
          <a:p>
            <a:pPr algn="ctr"/>
            <a:endParaRPr lang="sv-SE" dirty="0"/>
          </a:p>
          <a:p>
            <a:pPr algn="ctr"/>
            <a:r>
              <a:rPr lang="sv-SE" dirty="0" smtClean="0"/>
              <a:t>Sägs många gånger varje dag.</a:t>
            </a:r>
          </a:p>
        </p:txBody>
      </p:sp>
    </p:spTree>
    <p:extLst>
      <p:ext uri="{BB962C8B-B14F-4D97-AF65-F5344CB8AC3E}">
        <p14:creationId xmlns:p14="http://schemas.microsoft.com/office/powerpoint/2010/main" val="3746617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994122"/>
          </a:xfrm>
        </p:spPr>
        <p:txBody>
          <a:bodyPr/>
          <a:lstStyle/>
          <a:p>
            <a:r>
              <a:rPr lang="sv-SE" dirty="0" smtClean="0"/>
              <a:t>Islams fem pelare</a:t>
            </a:r>
            <a:endParaRPr lang="sv-SE" dirty="0"/>
          </a:p>
        </p:txBody>
      </p:sp>
      <p:sp>
        <p:nvSpPr>
          <p:cNvPr id="6" name="Cylinder 5"/>
          <p:cNvSpPr/>
          <p:nvPr/>
        </p:nvSpPr>
        <p:spPr>
          <a:xfrm>
            <a:off x="755576" y="1988840"/>
            <a:ext cx="1368152" cy="4392488"/>
          </a:xfrm>
          <a:prstGeom prst="can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" name="Cylinder 6"/>
          <p:cNvSpPr/>
          <p:nvPr/>
        </p:nvSpPr>
        <p:spPr>
          <a:xfrm>
            <a:off x="6876256" y="2005252"/>
            <a:ext cx="1368152" cy="4392488"/>
          </a:xfrm>
          <a:prstGeom prst="can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8" name="Cylinder 7"/>
          <p:cNvSpPr/>
          <p:nvPr/>
        </p:nvSpPr>
        <p:spPr>
          <a:xfrm>
            <a:off x="5343961" y="2005252"/>
            <a:ext cx="1368152" cy="4392488"/>
          </a:xfrm>
          <a:prstGeom prst="can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9" name="Cylinder 8"/>
          <p:cNvSpPr/>
          <p:nvPr/>
        </p:nvSpPr>
        <p:spPr>
          <a:xfrm>
            <a:off x="3779912" y="1988840"/>
            <a:ext cx="1368152" cy="4392488"/>
          </a:xfrm>
          <a:prstGeom prst="can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0" name="Cylinder 9"/>
          <p:cNvSpPr/>
          <p:nvPr/>
        </p:nvSpPr>
        <p:spPr>
          <a:xfrm>
            <a:off x="2276128" y="1988840"/>
            <a:ext cx="1368152" cy="4392488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1" name="textruta 10"/>
          <p:cNvSpPr txBox="1"/>
          <p:nvPr/>
        </p:nvSpPr>
        <p:spPr>
          <a:xfrm>
            <a:off x="1070320" y="2348880"/>
            <a:ext cx="738664" cy="396044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sv-SE" sz="3600" dirty="0" smtClean="0"/>
              <a:t>TROSBEKÄNNELSEN</a:t>
            </a:r>
            <a:endParaRPr lang="sv-SE" dirty="0"/>
          </a:p>
        </p:txBody>
      </p:sp>
      <p:sp>
        <p:nvSpPr>
          <p:cNvPr id="12" name="textruta 11"/>
          <p:cNvSpPr txBox="1"/>
          <p:nvPr/>
        </p:nvSpPr>
        <p:spPr>
          <a:xfrm>
            <a:off x="2590872" y="3139378"/>
            <a:ext cx="738664" cy="2016224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sv-SE" sz="3600" dirty="0" smtClean="0"/>
              <a:t>BÖNEN</a:t>
            </a:r>
            <a:endParaRPr lang="sv-SE" dirty="0"/>
          </a:p>
        </p:txBody>
      </p:sp>
      <p:sp>
        <p:nvSpPr>
          <p:cNvPr id="13" name="textruta 12"/>
          <p:cNvSpPr txBox="1"/>
          <p:nvPr/>
        </p:nvSpPr>
        <p:spPr>
          <a:xfrm>
            <a:off x="4094656" y="3139378"/>
            <a:ext cx="738664" cy="2124236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sv-SE" sz="3600" dirty="0" smtClean="0"/>
              <a:t>SKATTEN</a:t>
            </a:r>
            <a:endParaRPr lang="sv-SE" dirty="0"/>
          </a:p>
        </p:txBody>
      </p:sp>
      <p:sp>
        <p:nvSpPr>
          <p:cNvPr id="14" name="textruta 13"/>
          <p:cNvSpPr txBox="1"/>
          <p:nvPr/>
        </p:nvSpPr>
        <p:spPr>
          <a:xfrm>
            <a:off x="5613710" y="3501008"/>
            <a:ext cx="738664" cy="1656184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sv-SE" sz="3600" dirty="0" smtClean="0"/>
              <a:t>FASTAN</a:t>
            </a:r>
            <a:endParaRPr lang="sv-SE" dirty="0"/>
          </a:p>
        </p:txBody>
      </p:sp>
      <p:sp>
        <p:nvSpPr>
          <p:cNvPr id="15" name="textruta 14"/>
          <p:cNvSpPr txBox="1"/>
          <p:nvPr/>
        </p:nvSpPr>
        <p:spPr>
          <a:xfrm>
            <a:off x="7191000" y="2884198"/>
            <a:ext cx="738664" cy="2601772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sv-SE" sz="3600" dirty="0" smtClean="0"/>
              <a:t>VALLFÄRDEN</a:t>
            </a:r>
            <a:endParaRPr lang="sv-SE" dirty="0"/>
          </a:p>
        </p:txBody>
      </p:sp>
      <p:sp>
        <p:nvSpPr>
          <p:cNvPr id="3" name="Oval 2"/>
          <p:cNvSpPr/>
          <p:nvPr/>
        </p:nvSpPr>
        <p:spPr>
          <a:xfrm>
            <a:off x="4033288" y="622680"/>
            <a:ext cx="4638172" cy="4518502"/>
          </a:xfrm>
          <a:prstGeom prst="wedgeEllipseCallout">
            <a:avLst>
              <a:gd name="adj1" fmla="val -57036"/>
              <a:gd name="adj2" fmla="val 43705"/>
            </a:avLst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" name="textruta 3"/>
          <p:cNvSpPr txBox="1"/>
          <p:nvPr/>
        </p:nvSpPr>
        <p:spPr>
          <a:xfrm>
            <a:off x="4302644" y="1052736"/>
            <a:ext cx="409946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dirty="0" smtClean="0"/>
              <a:t>5 gånger varje dygn: </a:t>
            </a:r>
            <a:br>
              <a:rPr lang="sv-SE" dirty="0" smtClean="0"/>
            </a:br>
            <a:r>
              <a:rPr lang="sv-SE" dirty="0" smtClean="0"/>
              <a:t>gryning, middag, sen eftermiddag,</a:t>
            </a:r>
            <a:br>
              <a:rPr lang="sv-SE" dirty="0" smtClean="0"/>
            </a:br>
            <a:r>
              <a:rPr lang="sv-SE" dirty="0" smtClean="0"/>
              <a:t>skymning och när mörkret fallit.</a:t>
            </a:r>
            <a:br>
              <a:rPr lang="sv-SE" dirty="0" smtClean="0"/>
            </a:br>
            <a:r>
              <a:rPr lang="sv-SE" dirty="0" smtClean="0"/>
              <a:t>Bönetiderna varierar med solen.</a:t>
            </a:r>
          </a:p>
          <a:p>
            <a:pPr algn="ctr"/>
            <a:endParaRPr lang="sv-SE" dirty="0"/>
          </a:p>
          <a:p>
            <a:pPr algn="ctr"/>
            <a:r>
              <a:rPr lang="sv-SE" dirty="0" smtClean="0"/>
              <a:t>Gärna i moskén</a:t>
            </a:r>
            <a:br>
              <a:rPr lang="sv-SE" dirty="0" smtClean="0"/>
            </a:br>
            <a:r>
              <a:rPr lang="sv-SE" dirty="0" smtClean="0"/>
              <a:t/>
            </a:r>
            <a:br>
              <a:rPr lang="sv-SE" dirty="0" smtClean="0"/>
            </a:br>
            <a:r>
              <a:rPr lang="sv-SE" dirty="0" smtClean="0"/>
              <a:t>Viktigt att den utförs rätt! </a:t>
            </a:r>
          </a:p>
          <a:p>
            <a:pPr algn="ctr"/>
            <a:endParaRPr lang="sv-SE" dirty="0"/>
          </a:p>
          <a:p>
            <a:pPr algn="ctr"/>
            <a:endParaRPr lang="sv-SE" dirty="0"/>
          </a:p>
        </p:txBody>
      </p:sp>
      <p:pic>
        <p:nvPicPr>
          <p:cNvPr id="5" name="Bildobjekt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3988" y="3373757"/>
            <a:ext cx="3659068" cy="1001888"/>
          </a:xfrm>
          <a:prstGeom prst="rect">
            <a:avLst/>
          </a:prstGeom>
        </p:spPr>
      </p:pic>
      <p:sp>
        <p:nvSpPr>
          <p:cNvPr id="17" name="Rektangel 16"/>
          <p:cNvSpPr/>
          <p:nvPr/>
        </p:nvSpPr>
        <p:spPr>
          <a:xfrm>
            <a:off x="229717" y="6642556"/>
            <a:ext cx="4572000" cy="21544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sv-SE" sz="800" dirty="0" smtClean="0"/>
              <a:t>Bildkälla: http://www.islamguiden.com/bonen.shtml#.Up87edm-CQo</a:t>
            </a:r>
            <a:endParaRPr lang="sv-SE" sz="800" dirty="0"/>
          </a:p>
        </p:txBody>
      </p:sp>
    </p:spTree>
    <p:extLst>
      <p:ext uri="{BB962C8B-B14F-4D97-AF65-F5344CB8AC3E}">
        <p14:creationId xmlns:p14="http://schemas.microsoft.com/office/powerpoint/2010/main" val="3746617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994122"/>
          </a:xfrm>
        </p:spPr>
        <p:txBody>
          <a:bodyPr/>
          <a:lstStyle/>
          <a:p>
            <a:r>
              <a:rPr lang="sv-SE" dirty="0" smtClean="0"/>
              <a:t>Islams fem pelare</a:t>
            </a:r>
            <a:endParaRPr lang="sv-SE" dirty="0"/>
          </a:p>
        </p:txBody>
      </p:sp>
      <p:sp>
        <p:nvSpPr>
          <p:cNvPr id="6" name="Cylinder 5"/>
          <p:cNvSpPr/>
          <p:nvPr/>
        </p:nvSpPr>
        <p:spPr>
          <a:xfrm>
            <a:off x="755576" y="1988840"/>
            <a:ext cx="1368152" cy="4392488"/>
          </a:xfrm>
          <a:prstGeom prst="can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" name="Cylinder 6"/>
          <p:cNvSpPr/>
          <p:nvPr/>
        </p:nvSpPr>
        <p:spPr>
          <a:xfrm>
            <a:off x="6876256" y="2005252"/>
            <a:ext cx="1368152" cy="4392488"/>
          </a:xfrm>
          <a:prstGeom prst="can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8" name="Cylinder 7"/>
          <p:cNvSpPr/>
          <p:nvPr/>
        </p:nvSpPr>
        <p:spPr>
          <a:xfrm>
            <a:off x="5343961" y="2005252"/>
            <a:ext cx="1368152" cy="4392488"/>
          </a:xfrm>
          <a:prstGeom prst="can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9" name="Cylinder 8"/>
          <p:cNvSpPr/>
          <p:nvPr/>
        </p:nvSpPr>
        <p:spPr>
          <a:xfrm>
            <a:off x="3779912" y="1988840"/>
            <a:ext cx="1368152" cy="4392488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0" name="Cylinder 9"/>
          <p:cNvSpPr/>
          <p:nvPr/>
        </p:nvSpPr>
        <p:spPr>
          <a:xfrm>
            <a:off x="2276128" y="1988840"/>
            <a:ext cx="1368152" cy="4392488"/>
          </a:xfrm>
          <a:prstGeom prst="can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1" name="textruta 10"/>
          <p:cNvSpPr txBox="1"/>
          <p:nvPr/>
        </p:nvSpPr>
        <p:spPr>
          <a:xfrm>
            <a:off x="1070320" y="2348880"/>
            <a:ext cx="738664" cy="396044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sv-SE" sz="3600" dirty="0" smtClean="0"/>
              <a:t>TROSBEKÄNNELSEN</a:t>
            </a:r>
            <a:endParaRPr lang="sv-SE" dirty="0"/>
          </a:p>
        </p:txBody>
      </p:sp>
      <p:sp>
        <p:nvSpPr>
          <p:cNvPr id="12" name="textruta 11"/>
          <p:cNvSpPr txBox="1"/>
          <p:nvPr/>
        </p:nvSpPr>
        <p:spPr>
          <a:xfrm>
            <a:off x="2590872" y="3139378"/>
            <a:ext cx="738664" cy="2016224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sv-SE" sz="3600" dirty="0" smtClean="0"/>
              <a:t>BÖNEN</a:t>
            </a:r>
            <a:endParaRPr lang="sv-SE" dirty="0"/>
          </a:p>
        </p:txBody>
      </p:sp>
      <p:sp>
        <p:nvSpPr>
          <p:cNvPr id="13" name="textruta 12"/>
          <p:cNvSpPr txBox="1"/>
          <p:nvPr/>
        </p:nvSpPr>
        <p:spPr>
          <a:xfrm>
            <a:off x="4094656" y="3139378"/>
            <a:ext cx="738664" cy="2124236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sv-SE" sz="3600" dirty="0" smtClean="0"/>
              <a:t>SKATTEN</a:t>
            </a:r>
            <a:endParaRPr lang="sv-SE" dirty="0"/>
          </a:p>
        </p:txBody>
      </p:sp>
      <p:sp>
        <p:nvSpPr>
          <p:cNvPr id="14" name="textruta 13"/>
          <p:cNvSpPr txBox="1"/>
          <p:nvPr/>
        </p:nvSpPr>
        <p:spPr>
          <a:xfrm>
            <a:off x="5613710" y="3501008"/>
            <a:ext cx="738664" cy="1656184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sv-SE" sz="3600" dirty="0" smtClean="0"/>
              <a:t>FASTAN</a:t>
            </a:r>
            <a:endParaRPr lang="sv-SE" dirty="0"/>
          </a:p>
        </p:txBody>
      </p:sp>
      <p:sp>
        <p:nvSpPr>
          <p:cNvPr id="15" name="textruta 14"/>
          <p:cNvSpPr txBox="1"/>
          <p:nvPr/>
        </p:nvSpPr>
        <p:spPr>
          <a:xfrm>
            <a:off x="7191000" y="2884198"/>
            <a:ext cx="738664" cy="2601772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sv-SE" sz="3600" dirty="0" smtClean="0"/>
              <a:t>VALLFÄRDEN</a:t>
            </a:r>
            <a:endParaRPr lang="sv-SE" dirty="0"/>
          </a:p>
        </p:txBody>
      </p:sp>
      <p:sp>
        <p:nvSpPr>
          <p:cNvPr id="16" name="Oval 15"/>
          <p:cNvSpPr/>
          <p:nvPr/>
        </p:nvSpPr>
        <p:spPr>
          <a:xfrm>
            <a:off x="1915431" y="432150"/>
            <a:ext cx="7396558" cy="1916730"/>
          </a:xfrm>
          <a:prstGeom prst="wedgeEllipseCallout">
            <a:avLst>
              <a:gd name="adj1" fmla="val -20510"/>
              <a:gd name="adj2" fmla="val 100085"/>
            </a:avLst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" name="textruta 2"/>
          <p:cNvSpPr txBox="1"/>
          <p:nvPr/>
        </p:nvSpPr>
        <p:spPr>
          <a:xfrm>
            <a:off x="2584689" y="804923"/>
            <a:ext cx="60135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dirty="0" smtClean="0"/>
              <a:t>Kallas ibland också allmosan.</a:t>
            </a:r>
          </a:p>
          <a:p>
            <a:pPr algn="ctr"/>
            <a:r>
              <a:rPr lang="sv-SE" dirty="0" smtClean="0"/>
              <a:t>Räknas ut olika i olika muslimska traditioner.</a:t>
            </a:r>
          </a:p>
          <a:p>
            <a:pPr algn="ctr"/>
            <a:r>
              <a:rPr lang="sv-SE" dirty="0" smtClean="0"/>
              <a:t>Går till de fattiga.</a:t>
            </a:r>
          </a:p>
          <a:p>
            <a:pPr algn="ctr"/>
            <a:r>
              <a:rPr lang="sv-SE" dirty="0" smtClean="0"/>
              <a:t>Fattiga är befriade från att betala skatten.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746617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994122"/>
          </a:xfrm>
        </p:spPr>
        <p:txBody>
          <a:bodyPr/>
          <a:lstStyle/>
          <a:p>
            <a:r>
              <a:rPr lang="sv-SE" dirty="0" smtClean="0"/>
              <a:t>Islams fem pelare</a:t>
            </a:r>
            <a:endParaRPr lang="sv-SE" dirty="0"/>
          </a:p>
        </p:txBody>
      </p:sp>
      <p:sp>
        <p:nvSpPr>
          <p:cNvPr id="6" name="Cylinder 5"/>
          <p:cNvSpPr/>
          <p:nvPr/>
        </p:nvSpPr>
        <p:spPr>
          <a:xfrm>
            <a:off x="755576" y="1988840"/>
            <a:ext cx="1368152" cy="4392488"/>
          </a:xfrm>
          <a:prstGeom prst="can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" name="Cylinder 6"/>
          <p:cNvSpPr/>
          <p:nvPr/>
        </p:nvSpPr>
        <p:spPr>
          <a:xfrm>
            <a:off x="6876256" y="2005252"/>
            <a:ext cx="1368152" cy="4392488"/>
          </a:xfrm>
          <a:prstGeom prst="can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8" name="Cylinder 7"/>
          <p:cNvSpPr/>
          <p:nvPr/>
        </p:nvSpPr>
        <p:spPr>
          <a:xfrm>
            <a:off x="5343961" y="2005252"/>
            <a:ext cx="1368152" cy="4392488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9" name="Cylinder 8"/>
          <p:cNvSpPr/>
          <p:nvPr/>
        </p:nvSpPr>
        <p:spPr>
          <a:xfrm>
            <a:off x="3779912" y="1988840"/>
            <a:ext cx="1368152" cy="4392488"/>
          </a:xfrm>
          <a:prstGeom prst="can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0" name="Cylinder 9"/>
          <p:cNvSpPr/>
          <p:nvPr/>
        </p:nvSpPr>
        <p:spPr>
          <a:xfrm>
            <a:off x="2276128" y="1988840"/>
            <a:ext cx="1368152" cy="4392488"/>
          </a:xfrm>
          <a:prstGeom prst="can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1" name="textruta 10"/>
          <p:cNvSpPr txBox="1"/>
          <p:nvPr/>
        </p:nvSpPr>
        <p:spPr>
          <a:xfrm>
            <a:off x="1070320" y="2348880"/>
            <a:ext cx="738664" cy="396044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sv-SE" sz="3600" dirty="0" smtClean="0"/>
              <a:t>TROSBEKÄNNELSEN</a:t>
            </a:r>
            <a:endParaRPr lang="sv-SE" dirty="0"/>
          </a:p>
        </p:txBody>
      </p:sp>
      <p:sp>
        <p:nvSpPr>
          <p:cNvPr id="12" name="textruta 11"/>
          <p:cNvSpPr txBox="1"/>
          <p:nvPr/>
        </p:nvSpPr>
        <p:spPr>
          <a:xfrm>
            <a:off x="2590872" y="3139378"/>
            <a:ext cx="738664" cy="2016224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sv-SE" sz="3600" dirty="0" smtClean="0"/>
              <a:t>BÖNEN</a:t>
            </a:r>
            <a:endParaRPr lang="sv-SE" dirty="0"/>
          </a:p>
        </p:txBody>
      </p:sp>
      <p:sp>
        <p:nvSpPr>
          <p:cNvPr id="13" name="textruta 12"/>
          <p:cNvSpPr txBox="1"/>
          <p:nvPr/>
        </p:nvSpPr>
        <p:spPr>
          <a:xfrm>
            <a:off x="4094656" y="3139378"/>
            <a:ext cx="738664" cy="2124236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sv-SE" sz="3600" dirty="0" smtClean="0"/>
              <a:t>SKATTEN</a:t>
            </a:r>
            <a:endParaRPr lang="sv-SE" dirty="0"/>
          </a:p>
        </p:txBody>
      </p:sp>
      <p:sp>
        <p:nvSpPr>
          <p:cNvPr id="14" name="textruta 13"/>
          <p:cNvSpPr txBox="1"/>
          <p:nvPr/>
        </p:nvSpPr>
        <p:spPr>
          <a:xfrm>
            <a:off x="5613710" y="3501008"/>
            <a:ext cx="738664" cy="1656184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sv-SE" sz="3600" dirty="0" smtClean="0"/>
              <a:t>FASTAN</a:t>
            </a:r>
            <a:endParaRPr lang="sv-SE" dirty="0"/>
          </a:p>
        </p:txBody>
      </p:sp>
      <p:sp>
        <p:nvSpPr>
          <p:cNvPr id="15" name="textruta 14"/>
          <p:cNvSpPr txBox="1"/>
          <p:nvPr/>
        </p:nvSpPr>
        <p:spPr>
          <a:xfrm>
            <a:off x="7191000" y="2884198"/>
            <a:ext cx="738664" cy="2601772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sv-SE" sz="3600" dirty="0" smtClean="0"/>
              <a:t>VALLFÄRDEN</a:t>
            </a:r>
            <a:endParaRPr lang="sv-SE" dirty="0"/>
          </a:p>
        </p:txBody>
      </p:sp>
      <p:sp>
        <p:nvSpPr>
          <p:cNvPr id="16" name="Oval 15"/>
          <p:cNvSpPr/>
          <p:nvPr/>
        </p:nvSpPr>
        <p:spPr>
          <a:xfrm>
            <a:off x="224658" y="1618209"/>
            <a:ext cx="4923406" cy="3042338"/>
          </a:xfrm>
          <a:prstGeom prst="wedgeEllipseCallout">
            <a:avLst>
              <a:gd name="adj1" fmla="val 51521"/>
              <a:gd name="adj2" fmla="val 37195"/>
            </a:avLst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" name="textruta 2"/>
          <p:cNvSpPr txBox="1"/>
          <p:nvPr/>
        </p:nvSpPr>
        <p:spPr>
          <a:xfrm>
            <a:off x="706141" y="1971327"/>
            <a:ext cx="396044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dirty="0" smtClean="0"/>
              <a:t>Under månaden Ramadan.</a:t>
            </a:r>
            <a:br>
              <a:rPr lang="sv-SE" dirty="0" smtClean="0"/>
            </a:br>
            <a:endParaRPr lang="sv-SE" dirty="0" smtClean="0"/>
          </a:p>
          <a:p>
            <a:pPr algn="ctr"/>
            <a:r>
              <a:rPr lang="sv-SE" dirty="0" smtClean="0"/>
              <a:t>Förbjudet att äta, dricka, röka och ha sex</a:t>
            </a:r>
          </a:p>
          <a:p>
            <a:pPr algn="ctr"/>
            <a:r>
              <a:rPr lang="sv-SE" dirty="0" smtClean="0"/>
              <a:t>under dygnets ljusa timmar. Måttfullhet råder under övrig tid.</a:t>
            </a:r>
          </a:p>
          <a:p>
            <a:pPr algn="ctr"/>
            <a:endParaRPr lang="sv-SE" dirty="0" smtClean="0"/>
          </a:p>
          <a:p>
            <a:pPr algn="ctr"/>
            <a:r>
              <a:rPr lang="sv-SE" dirty="0" smtClean="0"/>
              <a:t>Flera orsaker – bland annat att få empati för de fattiga och att träna sin självdisciplin. </a:t>
            </a:r>
          </a:p>
        </p:txBody>
      </p:sp>
    </p:spTree>
    <p:extLst>
      <p:ext uri="{BB962C8B-B14F-4D97-AF65-F5344CB8AC3E}">
        <p14:creationId xmlns:p14="http://schemas.microsoft.com/office/powerpoint/2010/main" val="2123149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994122"/>
          </a:xfrm>
        </p:spPr>
        <p:txBody>
          <a:bodyPr/>
          <a:lstStyle/>
          <a:p>
            <a:r>
              <a:rPr lang="sv-SE" dirty="0" smtClean="0"/>
              <a:t>Islams fem pelare</a:t>
            </a:r>
            <a:endParaRPr lang="sv-SE" dirty="0"/>
          </a:p>
        </p:txBody>
      </p:sp>
      <p:sp>
        <p:nvSpPr>
          <p:cNvPr id="6" name="Cylinder 5"/>
          <p:cNvSpPr/>
          <p:nvPr/>
        </p:nvSpPr>
        <p:spPr>
          <a:xfrm>
            <a:off x="755576" y="1988840"/>
            <a:ext cx="1368152" cy="4392488"/>
          </a:xfrm>
          <a:prstGeom prst="can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" name="Cylinder 6"/>
          <p:cNvSpPr/>
          <p:nvPr/>
        </p:nvSpPr>
        <p:spPr>
          <a:xfrm>
            <a:off x="6876256" y="2005252"/>
            <a:ext cx="1368152" cy="4392488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8" name="Cylinder 7"/>
          <p:cNvSpPr/>
          <p:nvPr/>
        </p:nvSpPr>
        <p:spPr>
          <a:xfrm>
            <a:off x="5343961" y="2005252"/>
            <a:ext cx="1368152" cy="4392488"/>
          </a:xfrm>
          <a:prstGeom prst="can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9" name="Cylinder 8"/>
          <p:cNvSpPr/>
          <p:nvPr/>
        </p:nvSpPr>
        <p:spPr>
          <a:xfrm>
            <a:off x="3779912" y="1988840"/>
            <a:ext cx="1368152" cy="4392488"/>
          </a:xfrm>
          <a:prstGeom prst="can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0" name="Cylinder 9"/>
          <p:cNvSpPr/>
          <p:nvPr/>
        </p:nvSpPr>
        <p:spPr>
          <a:xfrm>
            <a:off x="2276128" y="1988840"/>
            <a:ext cx="1368152" cy="4392488"/>
          </a:xfrm>
          <a:prstGeom prst="can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1" name="textruta 10"/>
          <p:cNvSpPr txBox="1"/>
          <p:nvPr/>
        </p:nvSpPr>
        <p:spPr>
          <a:xfrm>
            <a:off x="1070320" y="2348880"/>
            <a:ext cx="738664" cy="396044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sv-SE" sz="3600" dirty="0" smtClean="0"/>
              <a:t>TROSBEKÄNNELSEN</a:t>
            </a:r>
            <a:endParaRPr lang="sv-SE" dirty="0"/>
          </a:p>
        </p:txBody>
      </p:sp>
      <p:sp>
        <p:nvSpPr>
          <p:cNvPr id="12" name="textruta 11"/>
          <p:cNvSpPr txBox="1"/>
          <p:nvPr/>
        </p:nvSpPr>
        <p:spPr>
          <a:xfrm>
            <a:off x="2590872" y="3139378"/>
            <a:ext cx="738664" cy="2016224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sv-SE" sz="3600" dirty="0" smtClean="0"/>
              <a:t>BÖNEN</a:t>
            </a:r>
            <a:endParaRPr lang="sv-SE" dirty="0"/>
          </a:p>
        </p:txBody>
      </p:sp>
      <p:sp>
        <p:nvSpPr>
          <p:cNvPr id="13" name="textruta 12"/>
          <p:cNvSpPr txBox="1"/>
          <p:nvPr/>
        </p:nvSpPr>
        <p:spPr>
          <a:xfrm>
            <a:off x="4094656" y="3139378"/>
            <a:ext cx="738664" cy="2124236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sv-SE" sz="3600" dirty="0" smtClean="0"/>
              <a:t>SKATTEN</a:t>
            </a:r>
            <a:endParaRPr lang="sv-SE" dirty="0"/>
          </a:p>
        </p:txBody>
      </p:sp>
      <p:sp>
        <p:nvSpPr>
          <p:cNvPr id="14" name="textruta 13"/>
          <p:cNvSpPr txBox="1"/>
          <p:nvPr/>
        </p:nvSpPr>
        <p:spPr>
          <a:xfrm>
            <a:off x="5613710" y="3501008"/>
            <a:ext cx="738664" cy="1656184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sv-SE" sz="3600" dirty="0" smtClean="0"/>
              <a:t>FASTAN</a:t>
            </a:r>
            <a:endParaRPr lang="sv-SE" dirty="0"/>
          </a:p>
        </p:txBody>
      </p:sp>
      <p:sp>
        <p:nvSpPr>
          <p:cNvPr id="15" name="textruta 14"/>
          <p:cNvSpPr txBox="1"/>
          <p:nvPr/>
        </p:nvSpPr>
        <p:spPr>
          <a:xfrm>
            <a:off x="7191000" y="2884198"/>
            <a:ext cx="738664" cy="2601772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sv-SE" sz="3600" dirty="0" smtClean="0"/>
              <a:t>VALLFÄRDEN</a:t>
            </a:r>
            <a:endParaRPr lang="sv-SE" dirty="0"/>
          </a:p>
        </p:txBody>
      </p:sp>
      <p:sp>
        <p:nvSpPr>
          <p:cNvPr id="16" name="Oval 15"/>
          <p:cNvSpPr/>
          <p:nvPr/>
        </p:nvSpPr>
        <p:spPr>
          <a:xfrm>
            <a:off x="641118" y="1484784"/>
            <a:ext cx="6070995" cy="4518502"/>
          </a:xfrm>
          <a:prstGeom prst="wedgeEllipseCallout">
            <a:avLst>
              <a:gd name="adj1" fmla="val 55746"/>
              <a:gd name="adj2" fmla="val 44318"/>
            </a:avLst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" name="textruta 2"/>
          <p:cNvSpPr txBox="1"/>
          <p:nvPr/>
        </p:nvSpPr>
        <p:spPr>
          <a:xfrm>
            <a:off x="1256408" y="1820586"/>
            <a:ext cx="4840413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dirty="0" smtClean="0"/>
              <a:t>Pilgrimsfärd till Mecka </a:t>
            </a:r>
            <a:br>
              <a:rPr lang="sv-SE" dirty="0" smtClean="0"/>
            </a:br>
            <a:r>
              <a:rPr lang="sv-SE" dirty="0" smtClean="0"/>
              <a:t>åtminstone en gång i livet är en plikt för </a:t>
            </a:r>
            <a:br>
              <a:rPr lang="sv-SE" dirty="0" smtClean="0"/>
            </a:br>
            <a:r>
              <a:rPr lang="sv-SE" dirty="0" smtClean="0"/>
              <a:t>den muslim som har möjlighet (hälsa, ekonomi…)</a:t>
            </a:r>
            <a:br>
              <a:rPr lang="sv-SE" dirty="0" smtClean="0"/>
            </a:br>
            <a:endParaRPr lang="sv-SE" dirty="0" smtClean="0"/>
          </a:p>
          <a:p>
            <a:pPr algn="ctr"/>
            <a:r>
              <a:rPr lang="sv-SE" dirty="0" smtClean="0"/>
              <a:t>Måste ske under vallfartsmånaden.</a:t>
            </a:r>
            <a:br>
              <a:rPr lang="sv-SE" dirty="0" smtClean="0"/>
            </a:br>
            <a:r>
              <a:rPr lang="sv-SE" dirty="0" smtClean="0"/>
              <a:t/>
            </a:r>
            <a:br>
              <a:rPr lang="sv-SE" dirty="0" smtClean="0"/>
            </a:br>
            <a:r>
              <a:rPr lang="sv-SE" dirty="0" smtClean="0"/>
              <a:t>Vallfartsdräkt – helt klädd i vitt.</a:t>
            </a:r>
          </a:p>
          <a:p>
            <a:pPr algn="ctr"/>
            <a:endParaRPr lang="sv-SE" dirty="0"/>
          </a:p>
          <a:p>
            <a:pPr algn="ctr"/>
            <a:r>
              <a:rPr lang="sv-SE" dirty="0" smtClean="0"/>
              <a:t>Besöker heliga platser och utför vissa ritualer knutna till dem.</a:t>
            </a:r>
            <a:endParaRPr lang="sv-SE" dirty="0"/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835" y="4673321"/>
            <a:ext cx="2590350" cy="19402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6101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ränsande">
  <a:themeElements>
    <a:clrScheme name="Pap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ränsande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338</TotalTime>
  <Words>288</Words>
  <Application>Microsoft Office PowerPoint</Application>
  <PresentationFormat>Bildspel på skärmen (4:3)</PresentationFormat>
  <Paragraphs>109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14</vt:i4>
      </vt:variant>
    </vt:vector>
  </HeadingPairs>
  <TitlesOfParts>
    <vt:vector size="15" baseType="lpstr">
      <vt:lpstr>Angränsande</vt:lpstr>
      <vt:lpstr>ISLAM Vem är muslim?</vt:lpstr>
      <vt:lpstr>Vem är muslim?</vt:lpstr>
      <vt:lpstr>Kolla upp!</vt:lpstr>
      <vt:lpstr>Islams fem pelare</vt:lpstr>
      <vt:lpstr>Islams fem pelare</vt:lpstr>
      <vt:lpstr>Islams fem pelare</vt:lpstr>
      <vt:lpstr>Islams fem pelare</vt:lpstr>
      <vt:lpstr>Islams fem pelare</vt:lpstr>
      <vt:lpstr>Islams fem pelare</vt:lpstr>
      <vt:lpstr>Riktningar inom Islam:  Sunni / Shia</vt:lpstr>
      <vt:lpstr>Riktningar inom Islam:  Sunni / Shia</vt:lpstr>
      <vt:lpstr>Riktningar inom Islam: inriktningar och strömningar</vt:lpstr>
      <vt:lpstr>Riktningar inom Islam: inriktningar och strömningar</vt:lpstr>
      <vt:lpstr>PowerPoint-presentation</vt:lpstr>
    </vt:vector>
  </TitlesOfParts>
  <Company>Sigtuna kommun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ISLAM Vem är muslim?</dc:title>
  <dc:creator>Ida Tegenborg</dc:creator>
  <cp:lastModifiedBy>Jonas Ekervärn</cp:lastModifiedBy>
  <cp:revision>17</cp:revision>
  <dcterms:created xsi:type="dcterms:W3CDTF">2013-12-04T12:29:33Z</dcterms:created>
  <dcterms:modified xsi:type="dcterms:W3CDTF">2013-12-09T09:19:58Z</dcterms:modified>
</cp:coreProperties>
</file>