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3"/>
  </p:notesMasterIdLst>
  <p:sldIdLst>
    <p:sldId id="256" r:id="rId2"/>
    <p:sldId id="261" r:id="rId3"/>
    <p:sldId id="262" r:id="rId4"/>
    <p:sldId id="258" r:id="rId5"/>
    <p:sldId id="263" r:id="rId6"/>
    <p:sldId id="260" r:id="rId7"/>
    <p:sldId id="264" r:id="rId8"/>
    <p:sldId id="257" r:id="rId9"/>
    <p:sldId id="265" r:id="rId10"/>
    <p:sldId id="266" r:id="rId11"/>
    <p:sldId id="275" r:id="rId12"/>
    <p:sldId id="276" r:id="rId13"/>
    <p:sldId id="267" r:id="rId14"/>
    <p:sldId id="268" r:id="rId15"/>
    <p:sldId id="269" r:id="rId16"/>
    <p:sldId id="270" r:id="rId17"/>
    <p:sldId id="259" r:id="rId18"/>
    <p:sldId id="271" r:id="rId19"/>
    <p:sldId id="273" r:id="rId20"/>
    <p:sldId id="272" r:id="rId21"/>
    <p:sldId id="274" r:id="rId22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39E"/>
    <a:srgbClr val="DBD0C1"/>
    <a:srgbClr val="D9E319"/>
    <a:srgbClr val="2BE90B"/>
    <a:srgbClr val="FF0000"/>
    <a:srgbClr val="FFFF00"/>
    <a:srgbClr val="0099CC"/>
    <a:srgbClr val="ECAF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sv-SE"/>
          </a:p>
        </p:txBody>
      </p:sp>
      <p:sp>
        <p:nvSpPr>
          <p:cNvPr id="1228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EFE0408-34F2-4B82-853A-37D9D582B9A0}" type="slidenum">
              <a:rPr lang="sv-SE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3408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FE230-719B-4E58-A69E-29498A253E94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4C29-0EE4-427A-823F-A00DFA9BB410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B83AF-F46F-4D0F-859C-004F6A30DDB8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649CD3-A4C7-46D5-B383-62FAEA559793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Rubrik, text och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ClipArt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2820E0-3D80-4B47-9272-2CF8477D276A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Rubrik, innehåll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B3F752E-43CE-426D-BCEF-50C9BBA24DF7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3F15D-D8AC-42A8-ADE1-28A8718FBBF1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F8D4F-2987-4F40-AC6E-C81E366C20D9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7EDB4-DDAB-4512-8337-34121968F52F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513BC-FCAD-400C-A028-6715F2D2C6CE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35064-3C97-47D2-9B26-0DF64E797098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30CAE-3286-4809-9D8B-9F9478B7445F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A0D24-F980-4C43-9C1C-9169E5310023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44876-2BF1-4B87-9A8C-9E6E573FBAC9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sv-SE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sv-SE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FD780F8-4A9E-44A0-9173-7F04B877C964}" type="slidenum">
              <a:rPr lang="sv-SE"/>
              <a:pPr/>
              <a:t>‹Nr.›</a:t>
            </a:fld>
            <a:endParaRPr lang="sv-S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build="p">
        <p:tmplLst>
          <p:tmpl lvl="1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03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03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03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03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03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upload.wikimedia.org/wikipedia/commons/f/fa/Cheshire_Regiment_trench_Somme_1916.jpg" TargetMode="External"/><Relationship Id="rId3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worldwar1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3200">
                <a:solidFill>
                  <a:srgbClr val="F0FAA2"/>
                </a:solidFill>
                <a:latin typeface="Verdana" pitchFamily="34" charset="0"/>
              </a:rPr>
              <a:t>  Första världskriget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v-SE"/>
              <a:t>	</a:t>
            </a:r>
            <a:r>
              <a:rPr lang="sv-SE" sz="1800">
                <a:latin typeface="Verdana" pitchFamily="34" charset="0"/>
              </a:rPr>
              <a:t>Ett krig som startar 1914 då ett politiskt mord sker i Europas östra oroliga del. Via allianser sprids kriget snabbt i Europa. Krigsplaner smids och kan äntligen prövas i verkligheten. 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sz="1800"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Hela världen dras in i det europeiska kriget p g a kolonialväldena. Den nya vapentekniken förlänger kriget - men får även stopp på det. Versaillesfreden 1919 blir en katastrof!</a:t>
            </a:r>
          </a:p>
        </p:txBody>
      </p:sp>
      <p:pic>
        <p:nvPicPr>
          <p:cNvPr id="2065" name="Picture 17" descr="kirchho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4149725"/>
            <a:ext cx="3889375" cy="1936750"/>
          </a:xfrm>
          <a:noFill/>
          <a:ln/>
        </p:spPr>
      </p:pic>
      <p:pic>
        <p:nvPicPr>
          <p:cNvPr id="2066" name="Picture 18" descr="agosto1914b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1700213"/>
            <a:ext cx="3887787" cy="2205037"/>
          </a:xfrm>
          <a:noFill/>
          <a:ln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4075" y="2276475"/>
            <a:ext cx="6335713" cy="2449513"/>
          </a:xfrm>
        </p:spPr>
        <p:txBody>
          <a:bodyPr/>
          <a:lstStyle/>
          <a:p>
            <a:pPr>
              <a:buFontTx/>
              <a:buNone/>
            </a:pPr>
            <a:r>
              <a:rPr lang="sv-SE" dirty="0"/>
              <a:t>	   </a:t>
            </a:r>
          </a:p>
          <a:p>
            <a:pPr>
              <a:buFontTx/>
              <a:buNone/>
            </a:pPr>
            <a:r>
              <a:rPr lang="sv-SE" dirty="0"/>
              <a:t>	</a:t>
            </a:r>
            <a:r>
              <a:rPr lang="sv-SE" sz="1800" dirty="0">
                <a:latin typeface="Verdana" pitchFamily="34" charset="0"/>
              </a:rPr>
              <a:t>Det tyska huvudangreppet sker genom Belgien. Planen är att anfalla Paris – i en båge söderifrån 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</a:t>
            </a:r>
          </a:p>
          <a:p>
            <a:pPr>
              <a:buFontTx/>
              <a:buNone/>
            </a:pPr>
            <a:r>
              <a:rPr lang="sv-SE" sz="1800" smtClean="0">
                <a:latin typeface="Verdana" pitchFamily="34" charset="0"/>
              </a:rPr>
              <a:t>	</a:t>
            </a:r>
            <a:endParaRPr lang="sv-SE" sz="1800" dirty="0">
              <a:latin typeface="Verdana" pitchFamily="34" charset="0"/>
            </a:endParaRPr>
          </a:p>
        </p:txBody>
      </p:sp>
      <p:sp>
        <p:nvSpPr>
          <p:cNvPr id="131077" name="AutoShape 5"/>
          <p:cNvSpPr>
            <a:spLocks noChangeArrowheads="1"/>
          </p:cNvSpPr>
          <p:nvPr/>
        </p:nvSpPr>
        <p:spPr bwMode="auto">
          <a:xfrm rot="-206735">
            <a:off x="755650" y="2852738"/>
            <a:ext cx="1800225" cy="2879725"/>
          </a:xfrm>
          <a:prstGeom prst="curvedRightArrow">
            <a:avLst>
              <a:gd name="adj1" fmla="val 3022"/>
              <a:gd name="adj2" fmla="val 63986"/>
              <a:gd name="adj3" fmla="val 36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131080" name="AutoShape 8"/>
          <p:cNvSpPr>
            <a:spLocks noChangeArrowheads="1"/>
          </p:cNvSpPr>
          <p:nvPr/>
        </p:nvSpPr>
        <p:spPr bwMode="auto">
          <a:xfrm>
            <a:off x="1403350" y="692150"/>
            <a:ext cx="6553200" cy="1368425"/>
          </a:xfrm>
          <a:prstGeom prst="leftArrow">
            <a:avLst>
              <a:gd name="adj1" fmla="val 50000"/>
              <a:gd name="adj2" fmla="val 1197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v-SE">
                <a:latin typeface="Verdana" pitchFamily="34" charset="0"/>
              </a:rPr>
              <a:t>Kriget på västfronten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5" name="Picture 5" descr="Bild:Cheshire Regiment trench Somme 1916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476250"/>
            <a:ext cx="6043613" cy="4076700"/>
          </a:xfrm>
          <a:prstGeom prst="rect">
            <a:avLst/>
          </a:prstGeom>
          <a:noFill/>
        </p:spPr>
      </p:pic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900113" y="4724400"/>
            <a:ext cx="7407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sv-SE" sz="2000"/>
              <a:t>Den tyska armén går in i Frankrike via Belgien. Tyskarna lyckas </a:t>
            </a:r>
          </a:p>
          <a:p>
            <a:r>
              <a:rPr lang="sv-SE" sz="2000"/>
              <a:t>Inte besegra fransmännen. Istället gräver båda sidor ner sig i</a:t>
            </a:r>
          </a:p>
          <a:p>
            <a:r>
              <a:rPr lang="sv-SE" sz="2000"/>
              <a:t>Skyttegravar.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2656539" y="220285"/>
            <a:ext cx="2899351" cy="5847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ECAF16"/>
                </a:solidFill>
              </a:rPr>
              <a:t>På Västfronten</a:t>
            </a:r>
            <a:endParaRPr lang="sv-SE" dirty="0">
              <a:solidFill>
                <a:srgbClr val="ECAF1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ruta 6"/>
          <p:cNvSpPr txBox="1"/>
          <p:nvPr/>
        </p:nvSpPr>
        <p:spPr>
          <a:xfrm>
            <a:off x="1115616" y="1124744"/>
            <a:ext cx="712879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latin typeface="Handwriting - Dakota"/>
                <a:cs typeface="Handwriting - Dakota"/>
              </a:rPr>
              <a:t>”Vi ser människor leva, som saknar huvudskål; vi ser hur soldater, som fått båda fötterna bortslitna, fortsätter att springa; de stapplar på de splittrade benstumparna till nästa granathål; vi ser folk utan mun, utan underkäke, utan ansikte; solen går upp, natten kommer, granaterna visslar, livet är slut.</a:t>
            </a:r>
            <a:r>
              <a:rPr lang="sv-SE" sz="2800" dirty="0" smtClean="0">
                <a:latin typeface="Handwriting - Dakota"/>
                <a:cs typeface="Handwriting - Dakota"/>
              </a:rPr>
              <a:t>”</a:t>
            </a:r>
          </a:p>
          <a:p>
            <a:r>
              <a:rPr lang="sv-SE" sz="1800" dirty="0" smtClean="0">
                <a:latin typeface="+mj-lt"/>
                <a:cs typeface="Handwriting - Dakota"/>
              </a:rPr>
              <a:t>Från den tyske författaren Erich Maria </a:t>
            </a:r>
            <a:r>
              <a:rPr lang="sv-SE" sz="1800" dirty="0" err="1" smtClean="0">
                <a:latin typeface="+mj-lt"/>
                <a:cs typeface="Handwriting - Dakota"/>
              </a:rPr>
              <a:t>Remarque</a:t>
            </a:r>
            <a:r>
              <a:rPr lang="sv-SE" sz="1800" dirty="0" smtClean="0">
                <a:latin typeface="+mj-lt"/>
                <a:cs typeface="Handwriting - Dakota"/>
              </a:rPr>
              <a:t> som själv deltog i kriget. Romanen ”På västfronten intet nytt (1929)</a:t>
            </a:r>
            <a:endParaRPr lang="sv-SE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6297607"/>
      </p:ext>
    </p:extLst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25" name="Rectangle 29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3887787" cy="1143000"/>
          </a:xfrm>
        </p:spPr>
        <p:txBody>
          <a:bodyPr/>
          <a:lstStyle/>
          <a:p>
            <a:pPr algn="l"/>
            <a:r>
              <a:rPr lang="sv-SE" sz="3200">
                <a:latin typeface="Verdana" pitchFamily="34" charset="0"/>
              </a:rPr>
              <a:t>Skyttegravskriget</a:t>
            </a:r>
          </a:p>
        </p:txBody>
      </p:sp>
      <p:sp>
        <p:nvSpPr>
          <p:cNvPr id="132126" name="Rectangle 30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16113"/>
            <a:ext cx="2890838" cy="4210050"/>
          </a:xfrm>
        </p:spPr>
        <p:txBody>
          <a:bodyPr/>
          <a:lstStyle/>
          <a:p>
            <a:pPr>
              <a:buFontTx/>
              <a:buNone/>
            </a:pPr>
            <a:r>
              <a:rPr lang="sv-SE" sz="2000" dirty="0">
                <a:latin typeface="Verdana" pitchFamily="34" charset="0"/>
              </a:rPr>
              <a:t>	</a:t>
            </a:r>
            <a:r>
              <a:rPr lang="sv-SE" sz="1800" dirty="0">
                <a:latin typeface="Verdana" pitchFamily="34" charset="0"/>
              </a:rPr>
              <a:t>Mellan 1914-16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Ny vapenteknik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- kulspruta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- giftgas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100 000-tals döda </a:t>
            </a:r>
          </a:p>
          <a:p>
            <a:pPr>
              <a:buFontTx/>
              <a:buNone/>
            </a:pPr>
            <a:endParaRPr lang="sv-SE" sz="1800" dirty="0">
              <a:latin typeface="Verdana" pitchFamily="34" charset="0"/>
            </a:endParaRP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Lösning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- stridsvagn</a:t>
            </a:r>
          </a:p>
        </p:txBody>
      </p:sp>
      <p:pic>
        <p:nvPicPr>
          <p:cNvPr id="132128" name="Picture 32" descr="barroYpres19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067175" y="0"/>
            <a:ext cx="5076825" cy="6858000"/>
          </a:xfrm>
          <a:noFill/>
          <a:ln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2852738"/>
            <a:ext cx="6481763" cy="2447925"/>
          </a:xfrm>
        </p:spPr>
        <p:txBody>
          <a:bodyPr/>
          <a:lstStyle/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Ryssland attackerar Ostpreussen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Vinner vid </a:t>
            </a:r>
            <a:r>
              <a:rPr lang="sv-SE" sz="1800" dirty="0" err="1">
                <a:latin typeface="Verdana" pitchFamily="34" charset="0"/>
              </a:rPr>
              <a:t>Tannenberg</a:t>
            </a:r>
            <a:r>
              <a:rPr lang="sv-SE" sz="1800" dirty="0">
                <a:latin typeface="Verdana" pitchFamily="34" charset="0"/>
              </a:rPr>
              <a:t> 1915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</a:t>
            </a:r>
            <a:r>
              <a:rPr lang="sv-SE" sz="1800" dirty="0" smtClean="0">
                <a:latin typeface="Verdana" pitchFamily="34" charset="0"/>
              </a:rPr>
              <a:t>På det stora hela är kriget </a:t>
            </a:r>
            <a:r>
              <a:rPr lang="sv-SE" sz="1800" dirty="0">
                <a:latin typeface="Verdana" pitchFamily="34" charset="0"/>
              </a:rPr>
              <a:t>en katastrof för Ryssland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1917 - Ryska revolutionen bryter ut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	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Ryssland sluter separatfred med Tyskland</a:t>
            </a:r>
          </a:p>
        </p:txBody>
      </p:sp>
      <p:sp>
        <p:nvSpPr>
          <p:cNvPr id="134149" name="AutoShape 5"/>
          <p:cNvSpPr>
            <a:spLocks noChangeArrowheads="1"/>
          </p:cNvSpPr>
          <p:nvPr/>
        </p:nvSpPr>
        <p:spPr bwMode="auto">
          <a:xfrm>
            <a:off x="2051050" y="908050"/>
            <a:ext cx="4895850" cy="1368425"/>
          </a:xfrm>
          <a:prstGeom prst="rightArrow">
            <a:avLst>
              <a:gd name="adj1" fmla="val 35833"/>
              <a:gd name="adj2" fmla="val 797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v-SE" dirty="0">
                <a:solidFill>
                  <a:srgbClr val="ECAF16"/>
                </a:solidFill>
                <a:latin typeface="Verdana" pitchFamily="34" charset="0"/>
              </a:rPr>
              <a:t>Östfronten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>
                <a:solidFill>
                  <a:schemeClr val="hlink"/>
                </a:solidFill>
                <a:latin typeface="Verdana" pitchFamily="34" charset="0"/>
              </a:rPr>
              <a:t>Sjökriget</a:t>
            </a:r>
            <a:r>
              <a:rPr lang="sv-SE">
                <a:solidFill>
                  <a:schemeClr val="hlink"/>
                </a:solidFill>
              </a:rPr>
              <a:t>  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700213"/>
            <a:ext cx="6408738" cy="4425950"/>
          </a:xfrm>
        </p:spPr>
        <p:txBody>
          <a:bodyPr/>
          <a:lstStyle/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Britterna är överlägsna till sjöss. 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De blockerar all handel mellan olika stater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Målet är att svälta ut fienden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Tyskarna svarar med u-båtar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Utlyser 1917 ”Det oinskränkta u-båtskriget”  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</a:t>
            </a:r>
            <a:r>
              <a:rPr lang="sv-SE" sz="1800" u="sng" dirty="0">
                <a:latin typeface="Verdana" pitchFamily="34" charset="0"/>
              </a:rPr>
              <a:t>Alla</a:t>
            </a:r>
            <a:r>
              <a:rPr lang="sv-SE" sz="1800" dirty="0">
                <a:latin typeface="Verdana" pitchFamily="34" charset="0"/>
              </a:rPr>
              <a:t> fartyg sänks av tyskarna, även de neutrala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USA går in i kriget på ententens sida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President </a:t>
            </a:r>
            <a:r>
              <a:rPr lang="sv-SE" sz="1800" dirty="0" smtClean="0">
                <a:latin typeface="Verdana" pitchFamily="34" charset="0"/>
              </a:rPr>
              <a:t>Wilson </a:t>
            </a:r>
            <a:r>
              <a:rPr lang="sv-SE" sz="1800" dirty="0">
                <a:latin typeface="Verdana" pitchFamily="34" charset="0"/>
              </a:rPr>
              <a:t>säger: 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”Vi ska göra världen trygg för demokratin”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>
                <a:solidFill>
                  <a:srgbClr val="FFFF00"/>
                </a:solidFill>
                <a:latin typeface="Verdana" pitchFamily="34" charset="0"/>
              </a:rPr>
              <a:t>Freden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916113"/>
            <a:ext cx="5759450" cy="32416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9 november 1918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Kejsaren Wilhelm II abdikerar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11 november 1918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En demokratiskt tillsatt socialdemokratisk regeringen skriver under vapenstilleståndet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sz="1800"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Tyskland har förlorat det första världskriget!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sz="1800"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219700" y="274638"/>
            <a:ext cx="3924300" cy="1143000"/>
          </a:xfrm>
        </p:spPr>
        <p:txBody>
          <a:bodyPr/>
          <a:lstStyle/>
          <a:p>
            <a:r>
              <a:rPr lang="sv-SE" sz="3200">
                <a:solidFill>
                  <a:srgbClr val="A4F2F8"/>
                </a:solidFill>
                <a:latin typeface="Verdana" pitchFamily="34" charset="0"/>
              </a:rPr>
              <a:t>Versaillesfreden</a:t>
            </a:r>
            <a:r>
              <a:rPr lang="sv-SE">
                <a:solidFill>
                  <a:srgbClr val="A4F2F8"/>
                </a:solidFill>
              </a:rPr>
              <a:t/>
            </a:r>
            <a:br>
              <a:rPr lang="sv-SE">
                <a:solidFill>
                  <a:srgbClr val="A4F2F8"/>
                </a:solidFill>
              </a:rPr>
            </a:br>
            <a:r>
              <a:rPr lang="sv-SE" sz="1600">
                <a:solidFill>
                  <a:srgbClr val="A4F2F8"/>
                </a:solidFill>
              </a:rPr>
              <a:t>(5 år efter skotten på Balkan)</a:t>
            </a:r>
          </a:p>
        </p:txBody>
      </p:sp>
      <p:pic>
        <p:nvPicPr>
          <p:cNvPr id="118789" name="Picture 5" descr="vers191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5148263" cy="5481638"/>
          </a:xfrm>
          <a:noFill/>
          <a:ln/>
        </p:spPr>
      </p:pic>
      <p:sp>
        <p:nvSpPr>
          <p:cNvPr id="1187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64163" y="1600200"/>
            <a:ext cx="3779837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Hur ska Tyskland behandlas? 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sz="1800"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solidFill>
                  <a:srgbClr val="ECAF16"/>
                </a:solidFill>
                <a:latin typeface="Verdana" pitchFamily="34" charset="0"/>
              </a:rPr>
              <a:t>USA pläderar för mildhet,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solidFill>
                  <a:srgbClr val="ECAF16"/>
                </a:solidFill>
                <a:latin typeface="Verdana" pitchFamily="34" charset="0"/>
              </a:rPr>
              <a:t>rättvisa och självbestämmande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solidFill>
                  <a:srgbClr val="ECAF16"/>
                </a:solidFill>
                <a:latin typeface="Verdana" pitchFamily="34" charset="0"/>
              </a:rPr>
              <a:t>för demokratins skull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sz="1800">
              <a:solidFill>
                <a:srgbClr val="ECAF16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solidFill>
                  <a:srgbClr val="08F408"/>
                </a:solidFill>
                <a:latin typeface="Verdana" pitchFamily="34" charset="0"/>
              </a:rPr>
              <a:t>SB tycker att maktbalansen är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solidFill>
                  <a:srgbClr val="08F408"/>
                </a:solidFill>
                <a:latin typeface="Verdana" pitchFamily="34" charset="0"/>
              </a:rPr>
              <a:t>mycket viktig. Tyskland måste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solidFill>
                  <a:srgbClr val="08F408"/>
                </a:solidFill>
                <a:latin typeface="Verdana" pitchFamily="34" charset="0"/>
              </a:rPr>
              <a:t>bestå som en motpart i Europa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solidFill>
                  <a:srgbClr val="FFFF00"/>
                </a:solidFill>
                <a:latin typeface="Verdana" pitchFamily="34" charset="0"/>
              </a:rPr>
              <a:t>Frankrike anser att tyskarna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solidFill>
                  <a:srgbClr val="FFFF00"/>
                </a:solidFill>
                <a:latin typeface="Verdana" pitchFamily="34" charset="0"/>
              </a:rPr>
              <a:t>måste krossas! 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sz="1800">
              <a:solidFill>
                <a:srgbClr val="FFFF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Vems röst blir gällande?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sz="1800">
              <a:latin typeface="Verdana" pitchFamily="34" charset="0"/>
            </a:endParaRPr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179388" y="5661025"/>
            <a:ext cx="4968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v-SE" sz="1200">
                <a:latin typeface="Verdana" pitchFamily="34" charset="0"/>
              </a:rPr>
              <a:t>President Wilson från USA, Premiärminister George från SB, President Clemenceau från Frankrike samt President Orlando från Italien under fredsförhandlingarna i Versailles. Tyskarna får inte delta!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507412" cy="1143000"/>
          </a:xfrm>
        </p:spPr>
        <p:txBody>
          <a:bodyPr/>
          <a:lstStyle/>
          <a:p>
            <a:pPr algn="l"/>
            <a:r>
              <a:rPr lang="sv-SE" sz="3200">
                <a:solidFill>
                  <a:srgbClr val="2BE90B"/>
                </a:solidFill>
                <a:latin typeface="Verdana" pitchFamily="34" charset="0"/>
              </a:rPr>
              <a:t>Vad blir resultatet av freden?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916113"/>
            <a:ext cx="2808287" cy="4210050"/>
          </a:xfrm>
        </p:spPr>
        <p:txBody>
          <a:bodyPr/>
          <a:lstStyle/>
          <a:p>
            <a:pPr>
              <a:buFontTx/>
              <a:buNone/>
            </a:pPr>
            <a:r>
              <a:rPr lang="sv-SE" sz="1800">
                <a:solidFill>
                  <a:srgbClr val="FFFF00"/>
                </a:solidFill>
                <a:latin typeface="Verdana" pitchFamily="34" charset="0"/>
              </a:rPr>
              <a:t>Alsace-Lorraine</a:t>
            </a:r>
            <a:r>
              <a:rPr lang="sv-SE" sz="1800">
                <a:latin typeface="Verdana" pitchFamily="34" charset="0"/>
              </a:rPr>
              <a:t> åter-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lämnas till Frankrike</a:t>
            </a:r>
          </a:p>
          <a:p>
            <a:pPr>
              <a:buFontTx/>
              <a:buNone/>
            </a:pPr>
            <a:endParaRPr lang="sv-SE" sz="1800">
              <a:solidFill>
                <a:srgbClr val="FFFF00"/>
              </a:solidFill>
              <a:latin typeface="Verdana" pitchFamily="34" charset="0"/>
            </a:endParaRPr>
          </a:p>
          <a:p>
            <a:pPr>
              <a:buFontTx/>
              <a:buNone/>
            </a:pPr>
            <a:r>
              <a:rPr lang="sv-SE" sz="1800">
                <a:solidFill>
                  <a:srgbClr val="FFFF00"/>
                </a:solidFill>
                <a:latin typeface="Verdana" pitchFamily="34" charset="0"/>
              </a:rPr>
              <a:t>Schlesien</a:t>
            </a:r>
            <a:r>
              <a:rPr lang="sv-SE" sz="1800">
                <a:latin typeface="Verdana" pitchFamily="34" charset="0"/>
              </a:rPr>
              <a:t> blir polskt 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territorium</a:t>
            </a:r>
          </a:p>
          <a:p>
            <a:pPr>
              <a:buFontTx/>
              <a:buNone/>
            </a:pPr>
            <a:endParaRPr lang="sv-SE" sz="1800">
              <a:solidFill>
                <a:srgbClr val="FFFF00"/>
              </a:solidFill>
              <a:latin typeface="Verdana" pitchFamily="34" charset="0"/>
            </a:endParaRPr>
          </a:p>
          <a:p>
            <a:pPr>
              <a:buFontTx/>
              <a:buNone/>
            </a:pPr>
            <a:r>
              <a:rPr lang="sv-SE" sz="1800">
                <a:solidFill>
                  <a:srgbClr val="FFFF00"/>
                </a:solidFill>
                <a:latin typeface="Verdana" pitchFamily="34" charset="0"/>
              </a:rPr>
              <a:t>Norra Schleswig</a:t>
            </a:r>
            <a:r>
              <a:rPr lang="sv-SE" sz="1800">
                <a:latin typeface="Verdana" pitchFamily="34" charset="0"/>
              </a:rPr>
              <a:t> till-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faller Danmark</a:t>
            </a:r>
          </a:p>
          <a:p>
            <a:pPr>
              <a:buFontTx/>
              <a:buNone/>
            </a:pPr>
            <a:endParaRPr lang="sv-SE" sz="1800">
              <a:latin typeface="Verdana" pitchFamily="34" charset="0"/>
            </a:endParaRP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Tyskland förlorar </a:t>
            </a:r>
          </a:p>
          <a:p>
            <a:pPr>
              <a:buFontTx/>
              <a:buNone/>
            </a:pPr>
            <a:r>
              <a:rPr lang="sv-SE" sz="1800">
                <a:solidFill>
                  <a:srgbClr val="FFFF00"/>
                </a:solidFill>
                <a:latin typeface="Verdana" pitchFamily="34" charset="0"/>
              </a:rPr>
              <a:t>samtliga kolonier</a:t>
            </a:r>
          </a:p>
        </p:txBody>
      </p:sp>
      <p:pic>
        <p:nvPicPr>
          <p:cNvPr id="137221" name="Picture 5" descr="Now_Gents_which_portion+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916238" y="1557338"/>
            <a:ext cx="6010275" cy="4548187"/>
          </a:xfrm>
          <a:noFill/>
          <a:ln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300788" y="274638"/>
            <a:ext cx="2843212" cy="1143000"/>
          </a:xfrm>
        </p:spPr>
        <p:txBody>
          <a:bodyPr/>
          <a:lstStyle/>
          <a:p>
            <a:pPr algn="l"/>
            <a:r>
              <a:rPr lang="sv-SE" sz="3200">
                <a:solidFill>
                  <a:srgbClr val="2BE90B"/>
                </a:solidFill>
                <a:latin typeface="Verdana" pitchFamily="34" charset="0"/>
              </a:rPr>
              <a:t>  Nya länder      </a:t>
            </a:r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372225" y="1916113"/>
            <a:ext cx="2592388" cy="3889375"/>
          </a:xfrm>
        </p:spPr>
        <p:txBody>
          <a:bodyPr/>
          <a:lstStyle/>
          <a:p>
            <a:pPr>
              <a:buFontTx/>
              <a:buNone/>
            </a:pPr>
            <a:r>
              <a:rPr lang="sv-SE" sz="1800">
                <a:solidFill>
                  <a:srgbClr val="FFFF00"/>
                </a:solidFill>
                <a:latin typeface="Verdana" pitchFamily="34" charset="0"/>
              </a:rPr>
              <a:t>	Ett band av nya stater bildas i krigets spår</a:t>
            </a:r>
          </a:p>
          <a:p>
            <a:pPr>
              <a:buFontTx/>
              <a:buNone/>
            </a:pPr>
            <a:endParaRPr lang="sv-SE" sz="1800">
              <a:latin typeface="Verdana" pitchFamily="34" charset="0"/>
            </a:endParaRP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Finland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Estland 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Lettland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Litauen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Polen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Tjeckoslovakien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Ungern 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Jugoslavien</a:t>
            </a:r>
          </a:p>
        </p:txBody>
      </p:sp>
      <p:pic>
        <p:nvPicPr>
          <p:cNvPr id="139270" name="Picture 6" descr="mapa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6372225" cy="6858000"/>
          </a:xfrm>
          <a:noFill/>
          <a:ln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1296987"/>
          </a:xfrm>
        </p:spPr>
        <p:txBody>
          <a:bodyPr/>
          <a:lstStyle/>
          <a:p>
            <a:r>
              <a:rPr lang="sv-SE" sz="3200">
                <a:solidFill>
                  <a:srgbClr val="F0FAA2"/>
                </a:solidFill>
                <a:latin typeface="Verdana" pitchFamily="34" charset="0"/>
              </a:rPr>
              <a:t>Orsakerna till första världskriget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2349500"/>
            <a:ext cx="6335713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sz="1800">
                <a:latin typeface="Verdana" pitchFamily="34" charset="0"/>
              </a:rPr>
              <a:t>Kapprustning och smidda krigsplaner</a:t>
            </a:r>
          </a:p>
          <a:p>
            <a:pPr>
              <a:lnSpc>
                <a:spcPct val="90000"/>
              </a:lnSpc>
            </a:pPr>
            <a:r>
              <a:rPr lang="sv-SE" sz="1800">
                <a:latin typeface="Verdana" pitchFamily="34" charset="0"/>
              </a:rPr>
              <a:t>Fransk revanschvilja för kriget 1870-71  (Tyskland vann Elsass-Lothringen)</a:t>
            </a:r>
          </a:p>
          <a:p>
            <a:pPr>
              <a:lnSpc>
                <a:spcPct val="90000"/>
              </a:lnSpc>
            </a:pPr>
            <a:r>
              <a:rPr lang="sv-SE" sz="1800">
                <a:latin typeface="Verdana" pitchFamily="34" charset="0"/>
              </a:rPr>
              <a:t>Tyskt krav på ”en plats i solen”</a:t>
            </a:r>
          </a:p>
          <a:p>
            <a:pPr>
              <a:lnSpc>
                <a:spcPct val="90000"/>
              </a:lnSpc>
            </a:pPr>
            <a:r>
              <a:rPr lang="sv-SE" sz="1800">
                <a:latin typeface="Verdana" pitchFamily="34" charset="0"/>
              </a:rPr>
              <a:t>Brittisk oro över tysk flotta på uppbyggnad</a:t>
            </a:r>
          </a:p>
          <a:p>
            <a:pPr>
              <a:lnSpc>
                <a:spcPct val="90000"/>
              </a:lnSpc>
            </a:pPr>
            <a:r>
              <a:rPr lang="sv-SE" sz="1800">
                <a:latin typeface="Verdana" pitchFamily="34" charset="0"/>
              </a:rPr>
              <a:t>Nationalismen i Tyskland, Italien och på Balkan</a:t>
            </a:r>
          </a:p>
          <a:p>
            <a:pPr>
              <a:lnSpc>
                <a:spcPct val="90000"/>
              </a:lnSpc>
            </a:pPr>
            <a:r>
              <a:rPr lang="sv-SE" sz="1800">
                <a:latin typeface="Verdana" pitchFamily="34" charset="0"/>
              </a:rPr>
              <a:t>Allianser och löften</a:t>
            </a:r>
          </a:p>
          <a:p>
            <a:pPr>
              <a:lnSpc>
                <a:spcPct val="90000"/>
              </a:lnSpc>
            </a:pPr>
            <a:r>
              <a:rPr lang="sv-SE" sz="1800">
                <a:latin typeface="Verdana" pitchFamily="34" charset="0"/>
              </a:rPr>
              <a:t>Skotten i Sarajevo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6250"/>
            <a:ext cx="7643812" cy="1296988"/>
          </a:xfrm>
        </p:spPr>
        <p:txBody>
          <a:bodyPr/>
          <a:lstStyle/>
          <a:p>
            <a:pPr algn="l"/>
            <a:r>
              <a:rPr lang="sv-SE" sz="3200">
                <a:solidFill>
                  <a:srgbClr val="2BE90B"/>
                </a:solidFill>
                <a:latin typeface="Verdana" pitchFamily="34" charset="0"/>
              </a:rPr>
              <a:t>  Vem är ansvarig för kriget?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4005263"/>
            <a:ext cx="7200900" cy="1871662"/>
          </a:xfrm>
        </p:spPr>
        <p:txBody>
          <a:bodyPr/>
          <a:lstStyle/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Tvingas att acceptera fredsvillkoren utan förhandlingar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Tillåts att ha max 100 000 mans armé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Inga soldater väster om Rhen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Ingen flotta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Ska betala ett </a:t>
            </a:r>
            <a:r>
              <a:rPr lang="sv-SE" sz="1800" dirty="0">
                <a:solidFill>
                  <a:srgbClr val="ECAF16"/>
                </a:solidFill>
                <a:latin typeface="Verdana" pitchFamily="34" charset="0"/>
              </a:rPr>
              <a:t>ENORMT</a:t>
            </a:r>
            <a:r>
              <a:rPr lang="sv-SE" sz="1800" dirty="0">
                <a:latin typeface="Verdana" pitchFamily="34" charset="0"/>
              </a:rPr>
              <a:t> skadestånd</a:t>
            </a:r>
          </a:p>
          <a:p>
            <a:pPr algn="ctr">
              <a:buFontTx/>
              <a:buChar char="-"/>
            </a:pPr>
            <a:endParaRPr lang="sv-SE" sz="2800" dirty="0">
              <a:latin typeface="Verdana" pitchFamily="34" charset="0"/>
            </a:endParaRPr>
          </a:p>
        </p:txBody>
      </p:sp>
      <p:grpSp>
        <p:nvGrpSpPr>
          <p:cNvPr id="138247" name="Group 7"/>
          <p:cNvGrpSpPr>
            <a:grpSpLocks/>
          </p:cNvGrpSpPr>
          <p:nvPr/>
        </p:nvGrpSpPr>
        <p:grpSpPr bwMode="auto">
          <a:xfrm>
            <a:off x="1116013" y="2205038"/>
            <a:ext cx="6913562" cy="1008062"/>
            <a:chOff x="884" y="1344"/>
            <a:chExt cx="3992" cy="816"/>
          </a:xfrm>
        </p:grpSpPr>
        <p:sp>
          <p:nvSpPr>
            <p:cNvPr id="138244" name="Oval 4"/>
            <p:cNvSpPr>
              <a:spLocks noChangeArrowheads="1"/>
            </p:cNvSpPr>
            <p:nvPr/>
          </p:nvSpPr>
          <p:spPr bwMode="auto">
            <a:xfrm>
              <a:off x="884" y="1344"/>
              <a:ext cx="3992" cy="81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sv-SE" sz="2400"/>
            </a:p>
          </p:txBody>
        </p:sp>
        <p:sp>
          <p:nvSpPr>
            <p:cNvPr id="138246" name="Text Box 6"/>
            <p:cNvSpPr txBox="1">
              <a:spLocks noChangeArrowheads="1"/>
            </p:cNvSpPr>
            <p:nvPr/>
          </p:nvSpPr>
          <p:spPr bwMode="auto">
            <a:xfrm>
              <a:off x="1429" y="1564"/>
              <a:ext cx="3084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sv-SE" sz="2400">
                  <a:solidFill>
                    <a:srgbClr val="FFFF00"/>
                  </a:solidFill>
                  <a:latin typeface="Verdana" pitchFamily="34" charset="0"/>
                </a:rPr>
                <a:t>ENDAST</a:t>
              </a:r>
              <a:r>
                <a:rPr lang="sv-SE" sz="2400">
                  <a:latin typeface="Verdana" pitchFamily="34" charset="0"/>
                </a:rPr>
                <a:t> </a:t>
              </a:r>
              <a:r>
                <a:rPr lang="sv-SE" sz="2400">
                  <a:solidFill>
                    <a:srgbClr val="FFFF00"/>
                  </a:solidFill>
                  <a:latin typeface="Verdana" pitchFamily="34" charset="0"/>
                </a:rPr>
                <a:t>TYSKLAND !!!!!!!!!!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Dolkstötslegenden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/>
              <a:t>Weimarrepubliken 1919-1933</a:t>
            </a:r>
          </a:p>
          <a:p>
            <a:r>
              <a:rPr lang="sv-SE" sz="2800" dirty="0" smtClean="0"/>
              <a:t>Tyske kejsaren abdikerar 1918 </a:t>
            </a:r>
            <a:r>
              <a:rPr lang="sv-SE" sz="2800" dirty="0" smtClean="0">
                <a:sym typeface="Wingdings"/>
              </a:rPr>
              <a:t> Tyskland republik, allmän &amp; lika rösträtt!</a:t>
            </a:r>
            <a:endParaRPr lang="sv-SE" sz="2800" dirty="0" smtClean="0"/>
          </a:p>
          <a:p>
            <a:r>
              <a:rPr lang="sv-SE" sz="2800" dirty="0" smtClean="0"/>
              <a:t>Skrev under </a:t>
            </a:r>
            <a:r>
              <a:rPr lang="sv-SE" sz="2800" dirty="0" err="1" smtClean="0"/>
              <a:t>Versaillefredens</a:t>
            </a:r>
            <a:r>
              <a:rPr lang="sv-SE" sz="2800" dirty="0" smtClean="0"/>
              <a:t> hårda bestämmelser</a:t>
            </a:r>
          </a:p>
          <a:p>
            <a:r>
              <a:rPr lang="sv-SE" sz="2800" dirty="0" smtClean="0"/>
              <a:t>Svikit Tyskland</a:t>
            </a:r>
          </a:p>
          <a:p>
            <a:r>
              <a:rPr lang="sv-SE" sz="2800" dirty="0" smtClean="0"/>
              <a:t>Blev Nazistisk propaganda mot kommunister, socialdemokrater och andra politiska partier.</a:t>
            </a:r>
            <a:endParaRPr lang="sv-SE" sz="2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4211638" cy="941388"/>
          </a:xfrm>
        </p:spPr>
        <p:txBody>
          <a:bodyPr/>
          <a:lstStyle/>
          <a:p>
            <a:r>
              <a:rPr lang="sv-SE" sz="3200">
                <a:solidFill>
                  <a:srgbClr val="D9E319"/>
                </a:solidFill>
                <a:latin typeface="Verdana" pitchFamily="34" charset="0"/>
              </a:rPr>
              <a:t>Balkan – Europas oroliga hörn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773238"/>
            <a:ext cx="3527425" cy="37433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v-SE" sz="2800">
                <a:latin typeface="Verdana" pitchFamily="34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2800">
                <a:latin typeface="Verdana" pitchFamily="34" charset="0"/>
              </a:rPr>
              <a:t>	</a:t>
            </a:r>
            <a:r>
              <a:rPr lang="sv-SE" sz="1800">
                <a:latin typeface="Verdana" pitchFamily="34" charset="0"/>
              </a:rPr>
              <a:t>Friheten från osmanerna under 1800-talet gör att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panslavismen växer.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Drömmen är ett stort slaviskt rike med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Serbien som ledare.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Ö/U erövrar Bosnien 1908 - drömmen om ett Storserbien slås i kras</a:t>
            </a:r>
          </a:p>
        </p:txBody>
      </p:sp>
      <p:pic>
        <p:nvPicPr>
          <p:cNvPr id="123909" name="Picture 5" descr="caricabosniabi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11638" y="0"/>
            <a:ext cx="4932362" cy="6858000"/>
          </a:xfrm>
          <a:noFill/>
          <a:ln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3200">
                <a:solidFill>
                  <a:srgbClr val="ECAF16"/>
                </a:solidFill>
                <a:latin typeface="Verdana" pitchFamily="34" charset="0"/>
              </a:rPr>
              <a:t>Skotten i </a:t>
            </a:r>
            <a:br>
              <a:rPr lang="sv-SE" sz="3200">
                <a:solidFill>
                  <a:srgbClr val="ECAF16"/>
                </a:solidFill>
                <a:latin typeface="Verdana" pitchFamily="34" charset="0"/>
              </a:rPr>
            </a:br>
            <a:r>
              <a:rPr lang="sv-SE" sz="3200">
                <a:solidFill>
                  <a:srgbClr val="ECAF16"/>
                </a:solidFill>
                <a:latin typeface="Verdana" pitchFamily="34" charset="0"/>
              </a:rPr>
              <a:t>Sarajevo</a:t>
            </a:r>
            <a:r>
              <a:rPr lang="sv-SE" sz="4000"/>
              <a:t> </a:t>
            </a:r>
          </a:p>
        </p:txBody>
      </p:sp>
      <p:sp>
        <p:nvSpPr>
          <p:cNvPr id="9238" name="Rectangle 22"/>
          <p:cNvSpPr>
            <a:spLocks noGrp="1" noChangeArrowheads="1"/>
          </p:cNvSpPr>
          <p:nvPr>
            <p:ph type="body" sz="half" idx="1"/>
          </p:nvPr>
        </p:nvSpPr>
        <p:spPr>
          <a:xfrm>
            <a:off x="-180975" y="2205038"/>
            <a:ext cx="3600450" cy="2952750"/>
          </a:xfrm>
        </p:spPr>
        <p:txBody>
          <a:bodyPr/>
          <a:lstStyle/>
          <a:p>
            <a:pPr>
              <a:buFontTx/>
              <a:buNone/>
            </a:pPr>
            <a:r>
              <a:rPr lang="sv-SE" sz="2000">
                <a:latin typeface="Verdana" pitchFamily="34" charset="0"/>
              </a:rPr>
              <a:t>	</a:t>
            </a:r>
            <a:r>
              <a:rPr lang="sv-SE" sz="1800">
                <a:latin typeface="Verdana" pitchFamily="34" charset="0"/>
              </a:rPr>
              <a:t>Det österrikiska kronprinsparet Frans Ferdinand och hans fru mördas 1914  av den serbiske nationalisten Principe</a:t>
            </a:r>
          </a:p>
          <a:p>
            <a:pPr>
              <a:buFontTx/>
              <a:buNone/>
            </a:pPr>
            <a:endParaRPr lang="sv-SE" sz="1800"/>
          </a:p>
          <a:p>
            <a:pPr>
              <a:buFontTx/>
              <a:buNone/>
            </a:pPr>
            <a:r>
              <a:rPr lang="sv-SE" sz="1800">
                <a:solidFill>
                  <a:schemeClr val="hlink"/>
                </a:solidFill>
                <a:latin typeface="Verdana" pitchFamily="34" charset="0"/>
              </a:rPr>
              <a:t>	”Gnistan som tänder </a:t>
            </a:r>
          </a:p>
          <a:p>
            <a:pPr>
              <a:buFontTx/>
              <a:buNone/>
            </a:pPr>
            <a:r>
              <a:rPr lang="sv-SE" sz="1800">
                <a:solidFill>
                  <a:schemeClr val="hlink"/>
                </a:solidFill>
                <a:latin typeface="Verdana" pitchFamily="34" charset="0"/>
              </a:rPr>
              <a:t>     första världskriget”</a:t>
            </a:r>
            <a:endParaRPr lang="sv-SE" sz="1800">
              <a:solidFill>
                <a:schemeClr val="hlink"/>
              </a:solidFill>
            </a:endParaRPr>
          </a:p>
        </p:txBody>
      </p:sp>
      <p:pic>
        <p:nvPicPr>
          <p:cNvPr id="9262" name="Picture 46" descr="image00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059113" y="0"/>
            <a:ext cx="6084887" cy="6858000"/>
          </a:xfr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1079500"/>
          </a:xfrm>
        </p:spPr>
        <p:txBody>
          <a:bodyPr/>
          <a:lstStyle/>
          <a:p>
            <a:r>
              <a:rPr lang="sv-SE" sz="3200">
                <a:solidFill>
                  <a:srgbClr val="FFFF00"/>
                </a:solidFill>
                <a:latin typeface="Verdana" pitchFamily="34" charset="0"/>
              </a:rPr>
              <a:t>Varför leder mordet till ett världskrig?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76475"/>
            <a:ext cx="7416800" cy="3529013"/>
          </a:xfrm>
        </p:spPr>
        <p:txBody>
          <a:bodyPr/>
          <a:lstStyle/>
          <a:p>
            <a:r>
              <a:rPr lang="sv-SE" sz="1800" dirty="0">
                <a:latin typeface="Verdana" pitchFamily="34" charset="0"/>
              </a:rPr>
              <a:t>Serbien ska läras en läxa</a:t>
            </a:r>
          </a:p>
          <a:p>
            <a:pPr>
              <a:buFontTx/>
              <a:buNone/>
            </a:pPr>
            <a:endParaRPr lang="sv-SE" sz="1800" dirty="0">
              <a:latin typeface="Verdana" pitchFamily="34" charset="0"/>
            </a:endParaRPr>
          </a:p>
          <a:p>
            <a:r>
              <a:rPr lang="sv-SE" sz="1800" dirty="0">
                <a:latin typeface="Verdana" pitchFamily="34" charset="0"/>
              </a:rPr>
              <a:t>Österrike/Ungern ställer krav på Serbien: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- man vill leda mordutredningen i </a:t>
            </a:r>
            <a:r>
              <a:rPr lang="sv-SE" sz="1800" dirty="0" smtClean="0">
                <a:latin typeface="Verdana" pitchFamily="34" charset="0"/>
              </a:rPr>
              <a:t>Sarajevo med Ö/U:s polis på plats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- man vill döma </a:t>
            </a:r>
            <a:r>
              <a:rPr lang="sv-SE" sz="1800" dirty="0" err="1">
                <a:latin typeface="Verdana" pitchFamily="34" charset="0"/>
              </a:rPr>
              <a:t>Principe</a:t>
            </a:r>
            <a:r>
              <a:rPr lang="sv-SE" sz="1800" dirty="0">
                <a:latin typeface="Verdana" pitchFamily="34" charset="0"/>
              </a:rPr>
              <a:t> enligt österrikisk lag</a:t>
            </a:r>
          </a:p>
          <a:p>
            <a:pPr>
              <a:buFontTx/>
              <a:buNone/>
            </a:pPr>
            <a:endParaRPr lang="sv-SE" sz="1800" dirty="0">
              <a:latin typeface="Verdana" pitchFamily="34" charset="0"/>
            </a:endParaRPr>
          </a:p>
          <a:p>
            <a:r>
              <a:rPr lang="sv-SE" sz="1800" dirty="0">
                <a:latin typeface="Verdana" pitchFamily="34" charset="0"/>
              </a:rPr>
              <a:t>Serbien vägrar och Österrike/Ungern bryter de diplomatiska förbindelserna</a:t>
            </a:r>
          </a:p>
          <a:p>
            <a:pPr>
              <a:buFontTx/>
              <a:buNone/>
            </a:pPr>
            <a:endParaRPr lang="sv-SE" sz="1800" dirty="0">
              <a:latin typeface="Verdan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6613"/>
            <a:ext cx="5076825" cy="863600"/>
          </a:xfrm>
        </p:spPr>
        <p:txBody>
          <a:bodyPr/>
          <a:lstStyle/>
          <a:p>
            <a:pPr algn="l"/>
            <a:r>
              <a:rPr lang="sv-SE" sz="3200">
                <a:solidFill>
                  <a:schemeClr val="tx1"/>
                </a:solidFill>
                <a:latin typeface="Verdana" pitchFamily="34" charset="0"/>
              </a:rPr>
              <a:t>    Allianser och löften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2420938"/>
            <a:ext cx="7689850" cy="3600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v-SE" sz="1800">
                <a:solidFill>
                  <a:schemeClr val="hlink"/>
                </a:solidFill>
                <a:latin typeface="Verdana" pitchFamily="34" charset="0"/>
              </a:rPr>
              <a:t>Trippelalliansen 1882</a:t>
            </a:r>
            <a:endParaRPr lang="sv-SE" sz="1800"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Tyskland – Österrike/Ungern – Italien</a:t>
            </a:r>
          </a:p>
          <a:p>
            <a:pPr>
              <a:lnSpc>
                <a:spcPct val="80000"/>
              </a:lnSpc>
              <a:buFontTx/>
              <a:buNone/>
            </a:pPr>
            <a:endParaRPr lang="sv-SE" sz="180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sv-SE" sz="1800">
                <a:solidFill>
                  <a:schemeClr val="hlink"/>
                </a:solidFill>
                <a:latin typeface="Verdana" pitchFamily="34" charset="0"/>
              </a:rPr>
              <a:t>Löfte om hemligt avtal fram till 1890</a:t>
            </a:r>
            <a:endParaRPr lang="sv-SE" sz="1800"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Tyskland - Ryssland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Tyskland utlovar ekonomiskt bistånd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Bismarck vill undvika ett tvåfrontskrig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sv-SE" sz="1800">
                <a:solidFill>
                  <a:schemeClr val="hlink"/>
                </a:solidFill>
                <a:latin typeface="Verdana" pitchFamily="34" charset="0"/>
              </a:rPr>
              <a:t>Ryssland bygger järnväg 1894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Frankrike investerar i det ryska projektet</a:t>
            </a:r>
          </a:p>
          <a:p>
            <a:pPr>
              <a:lnSpc>
                <a:spcPct val="80000"/>
              </a:lnSpc>
              <a:buFontTx/>
              <a:buNone/>
            </a:pPr>
            <a:endParaRPr lang="sv-SE" sz="180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sv-SE" sz="1800">
                <a:solidFill>
                  <a:schemeClr val="hlink"/>
                </a:solidFill>
                <a:latin typeface="Verdana" pitchFamily="34" charset="0"/>
              </a:rPr>
              <a:t>Trippelententen 1907</a:t>
            </a:r>
            <a:endParaRPr lang="sv-SE" sz="1800"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Storbritannien – Frankrike – Ryssland</a:t>
            </a:r>
          </a:p>
        </p:txBody>
      </p:sp>
      <p:pic>
        <p:nvPicPr>
          <p:cNvPr id="119814" name="Picture 6" descr="handsl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260350"/>
            <a:ext cx="3600450" cy="19431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>
                <a:solidFill>
                  <a:srgbClr val="ECAF16"/>
                </a:solidFill>
                <a:latin typeface="Verdana" pitchFamily="34" charset="0"/>
              </a:rPr>
              <a:t>Svarta veckan 1914</a:t>
            </a:r>
            <a:r>
              <a:rPr lang="sv-SE">
                <a:solidFill>
                  <a:srgbClr val="ECAF16"/>
                </a:solidFill>
              </a:rPr>
              <a:t> 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700213"/>
            <a:ext cx="7416800" cy="4105275"/>
          </a:xfrm>
        </p:spPr>
        <p:txBody>
          <a:bodyPr/>
          <a:lstStyle/>
          <a:p>
            <a:pPr>
              <a:buFontTx/>
              <a:buNone/>
            </a:pPr>
            <a:r>
              <a:rPr lang="sv-SE" sz="2000">
                <a:latin typeface="Verdana" pitchFamily="34" charset="0"/>
              </a:rPr>
              <a:t>	</a:t>
            </a:r>
            <a:r>
              <a:rPr lang="sv-SE" sz="1800">
                <a:latin typeface="Verdana" pitchFamily="34" charset="0"/>
              </a:rPr>
              <a:t>30 juli	Ryssland inkallar 2 miljoner soldater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1 augusti	Tyskland mobiliserar liksom 				Storbritannien och Frankrike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3 augusti	Tyskland förklarar krig mot Frankrike</a:t>
            </a:r>
          </a:p>
          <a:p>
            <a:pPr lvl="4">
              <a:buFontTx/>
              <a:buNone/>
            </a:pPr>
            <a:r>
              <a:rPr lang="sv-SE" sz="1800">
                <a:latin typeface="Verdana" pitchFamily="34" charset="0"/>
              </a:rPr>
              <a:t>Tyskland ockuperar neutrala Belgien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4 augusti	SB förklarar krig mot Tyskland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		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		Italien?  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		Bryter sina allianslöften och går 1915</a:t>
            </a:r>
          </a:p>
          <a:p>
            <a:pPr lvl="4">
              <a:buFontTx/>
              <a:buNone/>
            </a:pPr>
            <a:r>
              <a:rPr lang="sv-SE" sz="1800">
                <a:latin typeface="Verdana" pitchFamily="34" charset="0"/>
              </a:rPr>
              <a:t>Istället med i kriget på ententens sida!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865188"/>
          </a:xfrm>
        </p:spPr>
        <p:txBody>
          <a:bodyPr/>
          <a:lstStyle/>
          <a:p>
            <a:r>
              <a:rPr lang="sv-SE" sz="3200">
                <a:solidFill>
                  <a:srgbClr val="08F408"/>
                </a:solidFill>
                <a:latin typeface="Verdana" pitchFamily="34" charset="0"/>
              </a:rPr>
              <a:t>Kriget startar i upprymdhet</a:t>
            </a:r>
            <a:br>
              <a:rPr lang="sv-SE" sz="3200">
                <a:solidFill>
                  <a:srgbClr val="08F408"/>
                </a:solidFill>
                <a:latin typeface="Verdana" pitchFamily="34" charset="0"/>
              </a:rPr>
            </a:br>
            <a:endParaRPr lang="sv-SE" sz="2400"/>
          </a:p>
        </p:txBody>
      </p:sp>
      <p:pic>
        <p:nvPicPr>
          <p:cNvPr id="6150" name="Picture 6" descr="Fransk mobilisering, augusti 1914, 14K.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628775"/>
            <a:ext cx="4619625" cy="3671888"/>
          </a:xfrm>
          <a:ln/>
        </p:spPr>
      </p:pic>
      <p:pic>
        <p:nvPicPr>
          <p:cNvPr id="6151" name="Picture 7" descr="Tyskt tåg mot fronten, augusti 1914, 17K.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643438" y="1628775"/>
            <a:ext cx="4500562" cy="3671888"/>
          </a:xfrm>
          <a:noFill/>
          <a:ln/>
        </p:spPr>
      </p:pic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84213" y="5445125"/>
            <a:ext cx="7850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sv-SE" sz="1800">
                <a:solidFill>
                  <a:schemeClr val="tx2"/>
                </a:solidFill>
                <a:latin typeface="Verdana" pitchFamily="34" charset="0"/>
              </a:rPr>
              <a:t>”Lycka till - om tre veckor är ni hemma igen”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852738"/>
            <a:ext cx="6553200" cy="2592387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sv-SE" sz="2800" dirty="0" err="1" smtClean="0">
                <a:solidFill>
                  <a:srgbClr val="FFFF00"/>
                </a:solidFill>
                <a:latin typeface="Verdana" pitchFamily="34" charset="0"/>
              </a:rPr>
              <a:t>Schlieffenplanen</a:t>
            </a:r>
            <a:endParaRPr lang="sv-SE" sz="2800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sv-SE" sz="2800" dirty="0"/>
              <a:t>	</a:t>
            </a:r>
            <a:r>
              <a:rPr lang="sv-SE" sz="1800" dirty="0">
                <a:latin typeface="Verdana" pitchFamily="34" charset="0"/>
              </a:rPr>
              <a:t>Tyskland planerar att först anfalla</a:t>
            </a:r>
            <a:r>
              <a:rPr lang="sv-SE" sz="1800" dirty="0" smtClean="0">
                <a:latin typeface="Verdana" pitchFamily="34" charset="0"/>
              </a:rPr>
              <a:t> Frankrike i </a:t>
            </a:r>
            <a:r>
              <a:rPr lang="sv-SE" sz="1800" dirty="0">
                <a:latin typeface="Verdana" pitchFamily="34" charset="0"/>
              </a:rPr>
              <a:t>ett </a:t>
            </a:r>
            <a:r>
              <a:rPr lang="sv-SE" sz="1800" dirty="0">
                <a:solidFill>
                  <a:srgbClr val="FFFF00"/>
                </a:solidFill>
                <a:latin typeface="Verdana" pitchFamily="34" charset="0"/>
              </a:rPr>
              <a:t>blixtkrig (max</a:t>
            </a:r>
            <a:r>
              <a:rPr lang="sv-SE" sz="1800" dirty="0" smtClean="0">
                <a:solidFill>
                  <a:srgbClr val="FFFF00"/>
                </a:solidFill>
                <a:latin typeface="Verdana" pitchFamily="34" charset="0"/>
              </a:rPr>
              <a:t> 6 </a:t>
            </a:r>
            <a:r>
              <a:rPr lang="sv-SE" sz="1800" dirty="0">
                <a:solidFill>
                  <a:srgbClr val="FFFF00"/>
                </a:solidFill>
                <a:latin typeface="Verdana" pitchFamily="34" charset="0"/>
              </a:rPr>
              <a:t>veckor</a:t>
            </a:r>
            <a:r>
              <a:rPr lang="sv-SE" sz="1800" dirty="0" smtClean="0">
                <a:solidFill>
                  <a:srgbClr val="FFFF00"/>
                </a:solidFill>
                <a:latin typeface="Verdana" pitchFamily="34" charset="0"/>
              </a:rPr>
              <a:t>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sv-SE" sz="1800" dirty="0">
              <a:solidFill>
                <a:srgbClr val="FFFF00"/>
              </a:solidFill>
              <a:latin typeface="Verdana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sv-SE" sz="1800" dirty="0">
                <a:latin typeface="Verdana" pitchFamily="34" charset="0"/>
              </a:rPr>
              <a:t>	Sedan vända alla soldater</a:t>
            </a:r>
            <a:r>
              <a:rPr lang="sv-SE" sz="1800" dirty="0" smtClean="0">
                <a:latin typeface="Verdana" pitchFamily="34" charset="0"/>
              </a:rPr>
              <a:t> </a:t>
            </a:r>
            <a:r>
              <a:rPr lang="sv-SE" sz="1800" dirty="0" smtClean="0">
                <a:solidFill>
                  <a:srgbClr val="FFFF00"/>
                </a:solidFill>
                <a:latin typeface="Verdana" pitchFamily="34" charset="0"/>
              </a:rPr>
              <a:t>österut (</a:t>
            </a:r>
            <a:r>
              <a:rPr lang="sv-SE" sz="1800" dirty="0">
                <a:solidFill>
                  <a:srgbClr val="FFFF00"/>
                </a:solidFill>
                <a:latin typeface="Verdana" pitchFamily="34" charset="0"/>
              </a:rPr>
              <a:t>mot</a:t>
            </a:r>
            <a:r>
              <a:rPr lang="sv-SE" sz="1800" dirty="0" smtClean="0">
                <a:solidFill>
                  <a:srgbClr val="FFFF00"/>
                </a:solidFill>
                <a:latin typeface="Verdana" pitchFamily="34" charset="0"/>
              </a:rPr>
              <a:t> Ryssland)</a:t>
            </a:r>
            <a:endParaRPr lang="sv-SE" sz="1800" dirty="0">
              <a:solidFill>
                <a:srgbClr val="FFFF00"/>
              </a:solidFill>
              <a:latin typeface="Verdana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sv-SE" sz="1800" dirty="0">
                <a:latin typeface="Verdana" pitchFamily="34" charset="0"/>
              </a:rPr>
              <a:t>	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sv-SE" sz="1800" dirty="0">
                <a:latin typeface="Verdana" pitchFamily="34" charset="0"/>
              </a:rPr>
              <a:t>	Men hur blir det?</a:t>
            </a:r>
          </a:p>
        </p:txBody>
      </p:sp>
      <p:sp>
        <p:nvSpPr>
          <p:cNvPr id="128005" name="Oval 5"/>
          <p:cNvSpPr>
            <a:spLocks noChangeArrowheads="1"/>
          </p:cNvSpPr>
          <p:nvPr/>
        </p:nvSpPr>
        <p:spPr bwMode="auto">
          <a:xfrm>
            <a:off x="1835150" y="1412875"/>
            <a:ext cx="5400675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v-SE">
                <a:latin typeface="Verdana" pitchFamily="34" charset="0"/>
              </a:rPr>
              <a:t>Krigets förlopp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</TotalTime>
  <Words>403</Words>
  <Application>Microsoft Macintosh PowerPoint</Application>
  <PresentationFormat>Bildspel på skärmen (4:3)</PresentationFormat>
  <Paragraphs>171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21</vt:i4>
      </vt:variant>
    </vt:vector>
  </HeadingPairs>
  <TitlesOfParts>
    <vt:vector size="22" baseType="lpstr">
      <vt:lpstr>Standardformgivning</vt:lpstr>
      <vt:lpstr>  Första världskriget</vt:lpstr>
      <vt:lpstr>Orsakerna till första världskriget</vt:lpstr>
      <vt:lpstr>Balkan – Europas oroliga hörn</vt:lpstr>
      <vt:lpstr>Skotten i  Sarajevo </vt:lpstr>
      <vt:lpstr>Varför leder mordet till ett världskrig?</vt:lpstr>
      <vt:lpstr>    Allianser och löften</vt:lpstr>
      <vt:lpstr>Svarta veckan 1914 </vt:lpstr>
      <vt:lpstr>Kriget startar i upprymdhet </vt:lpstr>
      <vt:lpstr>PowerPoint-presentation</vt:lpstr>
      <vt:lpstr>PowerPoint-presentation</vt:lpstr>
      <vt:lpstr>PowerPoint-presentation</vt:lpstr>
      <vt:lpstr>PowerPoint-presentation</vt:lpstr>
      <vt:lpstr>Skyttegravskriget</vt:lpstr>
      <vt:lpstr>PowerPoint-presentation</vt:lpstr>
      <vt:lpstr>Sjökriget  </vt:lpstr>
      <vt:lpstr>Freden</vt:lpstr>
      <vt:lpstr>Versaillesfreden (5 år efter skotten på Balkan)</vt:lpstr>
      <vt:lpstr>Vad blir resultatet av freden?</vt:lpstr>
      <vt:lpstr>  Nya länder      </vt:lpstr>
      <vt:lpstr>  Vem är ansvarig för kriget?</vt:lpstr>
      <vt:lpstr>Dolkstötslegenden</vt:lpstr>
    </vt:vector>
  </TitlesOfParts>
  <Company>Hemma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FÖRSTA VÄRLDSKRIGET</dc:title>
  <dc:creator>Tina Löfstrand</dc:creator>
  <cp:lastModifiedBy>AIT Sigtuna kommun</cp:lastModifiedBy>
  <cp:revision>30</cp:revision>
  <dcterms:created xsi:type="dcterms:W3CDTF">2011-03-29T07:39:07Z</dcterms:created>
  <dcterms:modified xsi:type="dcterms:W3CDTF">2015-03-09T09:15:49Z</dcterms:modified>
</cp:coreProperties>
</file>