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164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3306765-A1E3-4831-85C5-6DE8E5797085}" type="datetimeFigureOut">
              <a:rPr lang="sv-SE" smtClean="0"/>
              <a:t>2012-12-03</a:t>
            </a:fld>
            <a:endParaRPr lang="sv-SE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BF8A118-8589-43AF-AE35-07C6165FDB2A}" type="slidenum">
              <a:rPr lang="sv-SE" smtClean="0"/>
              <a:t>‹#›</a:t>
            </a:fld>
            <a:endParaRPr lang="sv-SE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06765-A1E3-4831-85C5-6DE8E5797085}" type="datetimeFigureOut">
              <a:rPr lang="sv-SE" smtClean="0"/>
              <a:t>2012-12-03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8A118-8589-43AF-AE35-07C6165FDB2A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06765-A1E3-4831-85C5-6DE8E5797085}" type="datetimeFigureOut">
              <a:rPr lang="sv-SE" smtClean="0"/>
              <a:t>2012-12-03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8A118-8589-43AF-AE35-07C6165FDB2A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06765-A1E3-4831-85C5-6DE8E5797085}" type="datetimeFigureOut">
              <a:rPr lang="sv-SE" smtClean="0"/>
              <a:t>2012-12-03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8A118-8589-43AF-AE35-07C6165FDB2A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06765-A1E3-4831-85C5-6DE8E5797085}" type="datetimeFigureOut">
              <a:rPr lang="sv-SE" smtClean="0"/>
              <a:t>2012-12-03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8A118-8589-43AF-AE35-07C6165FDB2A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06765-A1E3-4831-85C5-6DE8E5797085}" type="datetimeFigureOut">
              <a:rPr lang="sv-SE" smtClean="0"/>
              <a:t>2012-12-03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8A118-8589-43AF-AE35-07C6165FDB2A}" type="slidenum">
              <a:rPr lang="sv-SE" smtClean="0"/>
              <a:t>‹#›</a:t>
            </a:fld>
            <a:endParaRPr lang="sv-S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06765-A1E3-4831-85C5-6DE8E5797085}" type="datetimeFigureOut">
              <a:rPr lang="sv-SE" smtClean="0"/>
              <a:t>2012-12-03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8A118-8589-43AF-AE35-07C6165FDB2A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06765-A1E3-4831-85C5-6DE8E5797085}" type="datetimeFigureOut">
              <a:rPr lang="sv-SE" smtClean="0"/>
              <a:t>2012-12-03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8A118-8589-43AF-AE35-07C6165FDB2A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06765-A1E3-4831-85C5-6DE8E5797085}" type="datetimeFigureOut">
              <a:rPr lang="sv-SE" smtClean="0"/>
              <a:t>2012-12-03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8A118-8589-43AF-AE35-07C6165FDB2A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06765-A1E3-4831-85C5-6DE8E5797085}" type="datetimeFigureOut">
              <a:rPr lang="sv-SE" smtClean="0"/>
              <a:t>2012-12-03</a:t>
            </a:fld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8A118-8589-43AF-AE35-07C6165FDB2A}" type="slidenum">
              <a:rPr lang="sv-SE" smtClean="0"/>
              <a:t>‹#›</a:t>
            </a:fld>
            <a:endParaRPr lang="sv-SE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06765-A1E3-4831-85C5-6DE8E5797085}" type="datetimeFigureOut">
              <a:rPr lang="sv-SE" smtClean="0"/>
              <a:t>2012-12-03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8A118-8589-43AF-AE35-07C6165FDB2A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3306765-A1E3-4831-85C5-6DE8E5797085}" type="datetimeFigureOut">
              <a:rPr lang="sv-SE" smtClean="0"/>
              <a:t>2012-12-03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BF8A118-8589-43AF-AE35-07C6165FDB2A}" type="slidenum">
              <a:rPr lang="sv-SE" smtClean="0"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644008" y="-531440"/>
            <a:ext cx="3528392" cy="2233600"/>
          </a:xfrm>
        </p:spPr>
        <p:txBody>
          <a:bodyPr>
            <a:normAutofit/>
          </a:bodyPr>
          <a:lstStyle/>
          <a:p>
            <a:r>
              <a:rPr lang="sv-SE" b="1" dirty="0" smtClean="0"/>
              <a:t>FRANSKA REVOLUTIONEN</a:t>
            </a:r>
            <a:endParaRPr lang="sv-SE" b="1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292080" y="1772816"/>
            <a:ext cx="3309803" cy="1044605"/>
          </a:xfrm>
        </p:spPr>
        <p:txBody>
          <a:bodyPr/>
          <a:lstStyle/>
          <a:p>
            <a:r>
              <a:rPr lang="sv-SE" dirty="0" smtClean="0"/>
              <a:t>                 </a:t>
            </a:r>
            <a:r>
              <a:rPr lang="sv-SE" sz="2400" dirty="0" smtClean="0">
                <a:solidFill>
                  <a:schemeClr val="accent1"/>
                </a:solidFill>
              </a:rPr>
              <a:t>1789 - 1799</a:t>
            </a:r>
            <a:endParaRPr lang="sv-SE" sz="2400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348880"/>
            <a:ext cx="352839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864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064896" cy="1333952"/>
          </a:xfrm>
        </p:spPr>
        <p:txBody>
          <a:bodyPr>
            <a:normAutofit/>
          </a:bodyPr>
          <a:lstStyle/>
          <a:p>
            <a:r>
              <a:rPr lang="sv-SE" b="1" dirty="0" smtClean="0"/>
              <a:t>NAPOLEON BONAPARTE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sz="3200" dirty="0" smtClean="0"/>
              <a:t>(1769-1814)</a:t>
            </a:r>
            <a:endParaRPr lang="sv-SE" sz="32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9552" y="2323652"/>
            <a:ext cx="7992888" cy="3508977"/>
          </a:xfrm>
        </p:spPr>
        <p:txBody>
          <a:bodyPr>
            <a:normAutofit/>
          </a:bodyPr>
          <a:lstStyle/>
          <a:p>
            <a:r>
              <a:rPr lang="sv-SE" dirty="0" smtClean="0"/>
              <a:t>Upplyst diktator och kejsare</a:t>
            </a:r>
          </a:p>
          <a:p>
            <a:pPr marL="68580" indent="0">
              <a:buNone/>
            </a:pPr>
            <a:endParaRPr lang="sv-SE" dirty="0" smtClean="0"/>
          </a:p>
          <a:p>
            <a:r>
              <a:rPr lang="sv-SE" dirty="0" smtClean="0"/>
              <a:t>Värnade om revolutionens idéer</a:t>
            </a:r>
          </a:p>
          <a:p>
            <a:pPr marL="68580" indent="0">
              <a:buNone/>
            </a:pPr>
            <a:endParaRPr lang="sv-SE" dirty="0" smtClean="0"/>
          </a:p>
          <a:p>
            <a:r>
              <a:rPr lang="sv-SE" dirty="0" smtClean="0"/>
              <a:t>Inrättade en samling lagar </a:t>
            </a:r>
          </a:p>
          <a:p>
            <a:pPr>
              <a:buFont typeface="Wingdings"/>
              <a:buChar char="à"/>
            </a:pPr>
            <a:r>
              <a:rPr lang="sv-SE" dirty="0" err="1" smtClean="0">
                <a:sym typeface="Wingdings" pitchFamily="2" charset="2"/>
              </a:rPr>
              <a:t>Code</a:t>
            </a:r>
            <a:r>
              <a:rPr lang="sv-SE" dirty="0" smtClean="0">
                <a:sym typeface="Wingdings" pitchFamily="2" charset="2"/>
              </a:rPr>
              <a:t> Napoleon där lagarna bygger på principen om allas likhet inför lagen</a:t>
            </a:r>
          </a:p>
        </p:txBody>
      </p:sp>
    </p:spTree>
    <p:extLst>
      <p:ext uri="{BB962C8B-B14F-4D97-AF65-F5344CB8AC3E}">
        <p14:creationId xmlns:p14="http://schemas.microsoft.com/office/powerpoint/2010/main" val="169766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sv-SE" sz="4400" b="1" dirty="0" smtClean="0"/>
              <a:t>NAPOLEONKRIGEN </a:t>
            </a:r>
            <a:r>
              <a:rPr lang="sv-SE" sz="4400" dirty="0" smtClean="0"/>
              <a:t/>
            </a:r>
            <a:br>
              <a:rPr lang="sv-SE" sz="4400" dirty="0" smtClean="0"/>
            </a:br>
            <a:r>
              <a:rPr lang="sv-SE" sz="3600" dirty="0" smtClean="0"/>
              <a:t>(1799-1815)</a:t>
            </a:r>
            <a:endParaRPr lang="sv-SE" sz="3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11560" y="2323652"/>
            <a:ext cx="7992888" cy="3985668"/>
          </a:xfrm>
        </p:spPr>
        <p:txBody>
          <a:bodyPr/>
          <a:lstStyle/>
          <a:p>
            <a:r>
              <a:rPr lang="sv-SE" dirty="0" smtClean="0"/>
              <a:t>Erövrade stora delar av Europa</a:t>
            </a:r>
          </a:p>
          <a:p>
            <a:pPr>
              <a:buFont typeface="Wingdings"/>
              <a:buChar char="à"/>
            </a:pPr>
            <a:r>
              <a:rPr lang="sv-SE" dirty="0" smtClean="0">
                <a:sym typeface="Wingdings" pitchFamily="2" charset="2"/>
              </a:rPr>
              <a:t>Vissa stater tillföll Frankrike </a:t>
            </a:r>
          </a:p>
          <a:p>
            <a:pPr>
              <a:buFont typeface="Wingdings"/>
              <a:buChar char="à"/>
            </a:pPr>
            <a:r>
              <a:rPr lang="sv-SE" dirty="0" smtClean="0">
                <a:sym typeface="Wingdings" pitchFamily="2" charset="2"/>
              </a:rPr>
              <a:t>Andra stater blev lydstater</a:t>
            </a:r>
          </a:p>
          <a:p>
            <a:pPr marL="68580" indent="0">
              <a:buNone/>
            </a:pPr>
            <a:endParaRPr lang="sv-SE" dirty="0" smtClean="0">
              <a:sym typeface="Wingdings" pitchFamily="2" charset="2"/>
            </a:endParaRPr>
          </a:p>
          <a:p>
            <a:r>
              <a:rPr lang="sv-SE" dirty="0" smtClean="0">
                <a:sym typeface="Wingdings" pitchFamily="2" charset="2"/>
              </a:rPr>
              <a:t>Kontinentalblockaden</a:t>
            </a:r>
          </a:p>
          <a:p>
            <a:pPr marL="68580" indent="0">
              <a:buNone/>
            </a:pPr>
            <a:endParaRPr lang="sv-SE" dirty="0">
              <a:sym typeface="Wingdings" pitchFamily="2" charset="2"/>
            </a:endParaRPr>
          </a:p>
          <a:p>
            <a:r>
              <a:rPr lang="sv-SE" dirty="0" smtClean="0">
                <a:sym typeface="Wingdings" pitchFamily="2" charset="2"/>
              </a:rPr>
              <a:t>Wienkongressen </a:t>
            </a:r>
            <a:r>
              <a:rPr lang="sv-SE" dirty="0">
                <a:sym typeface="Wingdings" pitchFamily="2" charset="2"/>
              </a:rPr>
              <a:t>1815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404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4297"/>
            <a:ext cx="4752528" cy="619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4297"/>
            <a:ext cx="4490864" cy="619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691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136904" cy="1143000"/>
          </a:xfrm>
        </p:spPr>
        <p:txBody>
          <a:bodyPr>
            <a:normAutofit/>
          </a:bodyPr>
          <a:lstStyle/>
          <a:p>
            <a:r>
              <a:rPr lang="sv-SE" b="1" dirty="0" smtClean="0"/>
              <a:t>DE POLITISKA IDEOLOGIERNA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1844824"/>
            <a:ext cx="8064896" cy="4608512"/>
          </a:xfrm>
        </p:spPr>
        <p:txBody>
          <a:bodyPr>
            <a:normAutofit/>
          </a:bodyPr>
          <a:lstStyle/>
          <a:p>
            <a:r>
              <a:rPr lang="sv-SE" dirty="0" smtClean="0"/>
              <a:t>De politiska ideologierna utvecklades ur den franska revolutionen</a:t>
            </a:r>
          </a:p>
          <a:p>
            <a:pPr marL="68580" indent="0">
              <a:buNone/>
            </a:pPr>
            <a:endParaRPr lang="sv-SE" dirty="0" smtClean="0"/>
          </a:p>
          <a:p>
            <a:r>
              <a:rPr lang="sv-SE" dirty="0" smtClean="0"/>
              <a:t>Vad är en ideologi?</a:t>
            </a:r>
          </a:p>
          <a:p>
            <a:pPr>
              <a:buFont typeface="Wingdings"/>
              <a:buChar char="à"/>
            </a:pPr>
            <a:r>
              <a:rPr lang="sv-SE" dirty="0" smtClean="0"/>
              <a:t>En </a:t>
            </a:r>
            <a:r>
              <a:rPr lang="sv-SE" dirty="0"/>
              <a:t>ideologi är en samling idéer om hur ett samhälle skall se </a:t>
            </a:r>
            <a:r>
              <a:rPr lang="sv-SE" dirty="0" smtClean="0"/>
              <a:t>ut</a:t>
            </a:r>
          </a:p>
          <a:p>
            <a:pPr marL="68580" indent="0">
              <a:buNone/>
            </a:pPr>
            <a:endParaRPr lang="sv-SE" dirty="0" smtClean="0"/>
          </a:p>
          <a:p>
            <a:pPr>
              <a:buFont typeface="Wingdings"/>
              <a:buChar char="à"/>
            </a:pPr>
            <a:r>
              <a:rPr lang="sv-SE" dirty="0"/>
              <a:t>Idéerna grundar sig i hur samhället skall </a:t>
            </a:r>
            <a:r>
              <a:rPr lang="sv-SE" dirty="0" smtClean="0"/>
              <a:t>styras, </a:t>
            </a:r>
            <a:r>
              <a:rPr lang="sv-SE" dirty="0"/>
              <a:t>på vilket sätt samhället skall se ut, hur ett idealsamhälle ser ut och hur mycket staten skall lägga sig i människors liv och </a:t>
            </a:r>
            <a:r>
              <a:rPr lang="sv-SE" dirty="0" smtClean="0"/>
              <a:t>ekonomi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9927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600690" cy="1143000"/>
          </a:xfrm>
        </p:spPr>
        <p:txBody>
          <a:bodyPr/>
          <a:lstStyle/>
          <a:p>
            <a:r>
              <a:rPr lang="sv-SE" b="1" dirty="0" smtClean="0"/>
              <a:t>LIBERALISM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11560" y="1700808"/>
            <a:ext cx="7920880" cy="4752528"/>
          </a:xfrm>
        </p:spPr>
        <p:txBody>
          <a:bodyPr/>
          <a:lstStyle/>
          <a:p>
            <a:r>
              <a:rPr lang="sv-SE" dirty="0" smtClean="0"/>
              <a:t>Grundtanken är att människor måste få vara så fria som möjligt</a:t>
            </a:r>
          </a:p>
          <a:p>
            <a:pPr marL="68580" indent="0">
              <a:buNone/>
            </a:pPr>
            <a:endParaRPr lang="sv-SE" dirty="0" smtClean="0"/>
          </a:p>
          <a:p>
            <a:r>
              <a:rPr lang="sv-SE" dirty="0" smtClean="0"/>
              <a:t>Genomdrev lagar för att skydda människors rättigheter</a:t>
            </a:r>
          </a:p>
          <a:p>
            <a:pPr marL="68580" indent="0">
              <a:buNone/>
            </a:pPr>
            <a:endParaRPr lang="sv-SE" dirty="0" smtClean="0"/>
          </a:p>
          <a:p>
            <a:r>
              <a:rPr lang="sv-SE" dirty="0" smtClean="0"/>
              <a:t>Adam Smith förespråkade konkurrens bland företagen</a:t>
            </a:r>
          </a:p>
          <a:p>
            <a:pPr marL="68580" indent="0">
              <a:buNone/>
            </a:pPr>
            <a:endParaRPr lang="sv-SE" dirty="0" smtClean="0"/>
          </a:p>
          <a:p>
            <a:r>
              <a:rPr lang="sv-SE" dirty="0" smtClean="0"/>
              <a:t>John Stuart Mill förespråkade sociala reformer för alla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0861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920880" cy="1143000"/>
          </a:xfrm>
        </p:spPr>
        <p:txBody>
          <a:bodyPr/>
          <a:lstStyle/>
          <a:p>
            <a:r>
              <a:rPr lang="sv-SE" b="1" dirty="0" smtClean="0"/>
              <a:t>KONSERVATISM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11560" y="1916832"/>
            <a:ext cx="7848872" cy="4392488"/>
          </a:xfrm>
        </p:spPr>
        <p:txBody>
          <a:bodyPr/>
          <a:lstStyle/>
          <a:p>
            <a:r>
              <a:rPr lang="sv-SE" dirty="0" smtClean="0"/>
              <a:t>Betonar att människor behöver trygghet</a:t>
            </a:r>
          </a:p>
          <a:p>
            <a:pPr>
              <a:buFont typeface="Wingdings"/>
              <a:buChar char="à"/>
            </a:pPr>
            <a:r>
              <a:rPr lang="sv-SE" dirty="0" smtClean="0">
                <a:sym typeface="Wingdings" pitchFamily="2" charset="2"/>
              </a:rPr>
              <a:t>Detta uppnås bäst om man har en stark stat och kyrka </a:t>
            </a:r>
          </a:p>
          <a:p>
            <a:pPr marL="68580" indent="0">
              <a:buNone/>
            </a:pPr>
            <a:endParaRPr lang="sv-SE" dirty="0" smtClean="0">
              <a:sym typeface="Wingdings" pitchFamily="2" charset="2"/>
            </a:endParaRPr>
          </a:p>
          <a:p>
            <a:r>
              <a:rPr lang="sv-SE" dirty="0" smtClean="0">
                <a:sym typeface="Wingdings" pitchFamily="2" charset="2"/>
              </a:rPr>
              <a:t>Människor skall inte bestämma själva eftersom de inte förstår sitt eget bästa</a:t>
            </a:r>
          </a:p>
          <a:p>
            <a:pPr marL="68580" indent="0">
              <a:buNone/>
            </a:pPr>
            <a:endParaRPr lang="sv-SE" dirty="0" smtClean="0">
              <a:sym typeface="Wingdings" pitchFamily="2" charset="2"/>
            </a:endParaRPr>
          </a:p>
          <a:p>
            <a:r>
              <a:rPr lang="sv-SE" dirty="0" smtClean="0">
                <a:sym typeface="Wingdings" pitchFamily="2" charset="2"/>
              </a:rPr>
              <a:t>Konservatismen vill bevara gamla samhällsinstitutioner</a:t>
            </a:r>
          </a:p>
          <a:p>
            <a:pPr marL="6858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9660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064896" cy="1143000"/>
          </a:xfrm>
        </p:spPr>
        <p:txBody>
          <a:bodyPr/>
          <a:lstStyle/>
          <a:p>
            <a:r>
              <a:rPr lang="sv-SE" b="1" dirty="0" smtClean="0"/>
              <a:t>SOCIALISM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11560" y="1772816"/>
            <a:ext cx="7776864" cy="4536504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Socialismens grundtanke är att </a:t>
            </a:r>
          </a:p>
          <a:p>
            <a:pPr>
              <a:buFont typeface="Wingdings"/>
              <a:buChar char="à"/>
            </a:pPr>
            <a:r>
              <a:rPr lang="sv-SE" dirty="0" smtClean="0">
                <a:sym typeface="Wingdings" pitchFamily="2" charset="2"/>
              </a:rPr>
              <a:t>De klasskillnader som finns måste utjämnas</a:t>
            </a:r>
          </a:p>
          <a:p>
            <a:pPr>
              <a:buFont typeface="Wingdings"/>
              <a:buChar char="à"/>
            </a:pPr>
            <a:r>
              <a:rPr lang="sv-SE" dirty="0" smtClean="0">
                <a:sym typeface="Wingdings" pitchFamily="2" charset="2"/>
              </a:rPr>
              <a:t>Man vill ha ett klasslöst samhälle</a:t>
            </a:r>
          </a:p>
          <a:p>
            <a:pPr marL="68580" indent="0">
              <a:buNone/>
            </a:pPr>
            <a:endParaRPr lang="sv-SE" dirty="0" smtClean="0">
              <a:sym typeface="Wingdings" pitchFamily="2" charset="2"/>
            </a:endParaRPr>
          </a:p>
          <a:p>
            <a:r>
              <a:rPr lang="sv-SE" dirty="0" smtClean="0">
                <a:sym typeface="Wingdings" pitchFamily="2" charset="2"/>
              </a:rPr>
              <a:t>Karl Marx </a:t>
            </a:r>
          </a:p>
          <a:p>
            <a:pPr marL="68580" indent="0">
              <a:buNone/>
            </a:pPr>
            <a:endParaRPr lang="sv-SE" dirty="0" smtClean="0">
              <a:sym typeface="Wingdings" pitchFamily="2" charset="2"/>
            </a:endParaRPr>
          </a:p>
          <a:p>
            <a:r>
              <a:rPr lang="sv-SE" dirty="0" smtClean="0">
                <a:sym typeface="Wingdings" pitchFamily="2" charset="2"/>
              </a:rPr>
              <a:t>Två olika grupper inom socialismen</a:t>
            </a:r>
          </a:p>
          <a:p>
            <a:pPr>
              <a:buFont typeface="Wingdings"/>
              <a:buChar char="à"/>
            </a:pPr>
            <a:r>
              <a:rPr lang="sv-SE" dirty="0" smtClean="0">
                <a:sym typeface="Wingdings" pitchFamily="2" charset="2"/>
              </a:rPr>
              <a:t>Reformistisk  förändra samhället genom reformer</a:t>
            </a:r>
          </a:p>
          <a:p>
            <a:pPr>
              <a:buFont typeface="Wingdings"/>
              <a:buChar char="à"/>
            </a:pPr>
            <a:r>
              <a:rPr lang="sv-SE" dirty="0" smtClean="0">
                <a:sym typeface="Wingdings" pitchFamily="2" charset="2"/>
              </a:rPr>
              <a:t>Revolutionär  förändra samhället genom revolution</a:t>
            </a:r>
          </a:p>
          <a:p>
            <a:pPr marL="68580" indent="0">
              <a:buNone/>
            </a:pPr>
            <a:endParaRPr lang="sv-SE" dirty="0" smtClean="0">
              <a:sym typeface="Wingdings" pitchFamily="2" charset="2"/>
            </a:endParaRPr>
          </a:p>
          <a:p>
            <a:pPr>
              <a:buFont typeface="Wingdings"/>
              <a:buChar char="à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095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064896" cy="1143000"/>
          </a:xfrm>
        </p:spPr>
        <p:txBody>
          <a:bodyPr>
            <a:normAutofit/>
          </a:bodyPr>
          <a:lstStyle/>
          <a:p>
            <a:r>
              <a:rPr lang="sv-SE" b="1" dirty="0" smtClean="0"/>
              <a:t>FRANKRIKE FÖRE REVOLUTIONEN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1844824"/>
            <a:ext cx="8136904" cy="4680520"/>
          </a:xfrm>
        </p:spPr>
        <p:txBody>
          <a:bodyPr>
            <a:normAutofit/>
          </a:bodyPr>
          <a:lstStyle/>
          <a:p>
            <a:r>
              <a:rPr lang="sv-SE" dirty="0" smtClean="0"/>
              <a:t>Samhället är indelat enligt den medeltida </a:t>
            </a:r>
            <a:r>
              <a:rPr lang="sv-SE" dirty="0" smtClean="0"/>
              <a:t>ståndsindelningen</a:t>
            </a:r>
            <a:endParaRPr lang="sv-SE" dirty="0" smtClean="0"/>
          </a:p>
          <a:p>
            <a:pPr marL="68580" indent="0">
              <a:buNone/>
            </a:pPr>
            <a:endParaRPr lang="sv-SE" dirty="0" smtClean="0"/>
          </a:p>
          <a:p>
            <a:r>
              <a:rPr lang="sv-SE" dirty="0" smtClean="0"/>
              <a:t>Adeln och prästerna</a:t>
            </a:r>
          </a:p>
          <a:p>
            <a:pPr>
              <a:buFont typeface="Wingdings"/>
              <a:buChar char="à"/>
            </a:pPr>
            <a:r>
              <a:rPr lang="sv-SE" dirty="0" smtClean="0">
                <a:sym typeface="Wingdings" pitchFamily="2" charset="2"/>
              </a:rPr>
              <a:t>2% av befolkningen</a:t>
            </a:r>
          </a:p>
          <a:p>
            <a:pPr>
              <a:buFont typeface="Wingdings"/>
              <a:buChar char="à"/>
            </a:pPr>
            <a:r>
              <a:rPr lang="sv-SE" dirty="0" smtClean="0">
                <a:sym typeface="Wingdings" pitchFamily="2" charset="2"/>
              </a:rPr>
              <a:t>Priviligierade och skattebefriade</a:t>
            </a:r>
          </a:p>
          <a:p>
            <a:pPr marL="68580" indent="0">
              <a:buNone/>
            </a:pPr>
            <a:endParaRPr lang="sv-SE" dirty="0" smtClean="0">
              <a:sym typeface="Wingdings" pitchFamily="2" charset="2"/>
            </a:endParaRPr>
          </a:p>
          <a:p>
            <a:r>
              <a:rPr lang="sv-SE" dirty="0" smtClean="0">
                <a:sym typeface="Wingdings" pitchFamily="2" charset="2"/>
              </a:rPr>
              <a:t>Det tredje ståndet </a:t>
            </a:r>
          </a:p>
          <a:p>
            <a:pPr>
              <a:buFont typeface="Wingdings"/>
              <a:buChar char="à"/>
            </a:pPr>
            <a:r>
              <a:rPr lang="sv-SE" dirty="0" smtClean="0">
                <a:sym typeface="Wingdings" pitchFamily="2" charset="2"/>
              </a:rPr>
              <a:t>98% av befolkningen</a:t>
            </a:r>
          </a:p>
          <a:p>
            <a:pPr>
              <a:buFont typeface="Wingdings"/>
              <a:buChar char="à"/>
            </a:pPr>
            <a:r>
              <a:rPr lang="sv-SE" dirty="0">
                <a:sym typeface="Wingdings" pitchFamily="2" charset="2"/>
              </a:rPr>
              <a:t> </a:t>
            </a:r>
            <a:r>
              <a:rPr lang="sv-SE" dirty="0" smtClean="0">
                <a:sym typeface="Wingdings" pitchFamily="2" charset="2"/>
              </a:rPr>
              <a:t>Inga privilegier och inte skattebefriade</a:t>
            </a:r>
          </a:p>
          <a:p>
            <a:pPr marL="68580" indent="0">
              <a:buNone/>
            </a:pPr>
            <a:endParaRPr lang="sv-SE" dirty="0" smtClean="0">
              <a:sym typeface="Wingdings" pitchFamily="2" charset="2"/>
            </a:endParaRPr>
          </a:p>
          <a:p>
            <a:pPr marL="68580" indent="0">
              <a:buNone/>
            </a:pPr>
            <a:endParaRPr lang="sv-SE" dirty="0" smtClean="0">
              <a:sym typeface="Wingdings" pitchFamily="2" charset="2"/>
            </a:endParaRPr>
          </a:p>
          <a:p>
            <a:pPr marL="68580" indent="0">
              <a:buNone/>
            </a:pPr>
            <a:endParaRPr lang="sv-SE" dirty="0" smtClean="0">
              <a:sym typeface="Wingdings" pitchFamily="2" charset="2"/>
            </a:endParaRPr>
          </a:p>
          <a:p>
            <a:pPr>
              <a:buFont typeface="Wingdings"/>
              <a:buChar char="à"/>
            </a:pPr>
            <a:endParaRPr lang="sv-SE" dirty="0" smtClean="0">
              <a:sym typeface="Wingdings" pitchFamily="2" charset="2"/>
            </a:endParaRPr>
          </a:p>
          <a:p>
            <a:pPr marL="68580" indent="0">
              <a:buNone/>
            </a:pPr>
            <a:endParaRPr lang="sv-SE" dirty="0" smtClean="0">
              <a:sym typeface="Wingdings" pitchFamily="2" charset="2"/>
            </a:endParaRPr>
          </a:p>
          <a:p>
            <a:pPr>
              <a:buFont typeface="Wingdings"/>
              <a:buChar char="à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7580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7528682" cy="1143000"/>
          </a:xfrm>
        </p:spPr>
        <p:txBody>
          <a:bodyPr>
            <a:normAutofit/>
          </a:bodyPr>
          <a:lstStyle/>
          <a:p>
            <a:r>
              <a:rPr lang="sv-SE" b="1" dirty="0" smtClean="0"/>
              <a:t>ORSAKER TILL REVOLUTIONEN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9552" y="2323652"/>
            <a:ext cx="8064896" cy="4201692"/>
          </a:xfrm>
        </p:spPr>
        <p:txBody>
          <a:bodyPr>
            <a:normAutofit lnSpcReduction="10000"/>
          </a:bodyPr>
          <a:lstStyle/>
          <a:p>
            <a:r>
              <a:rPr lang="sv-SE" dirty="0" smtClean="0">
                <a:sym typeface="Wingdings" pitchFamily="2" charset="2"/>
              </a:rPr>
              <a:t>POLITISKA </a:t>
            </a:r>
            <a:r>
              <a:rPr lang="sv-SE" dirty="0" smtClean="0">
                <a:sym typeface="Wingdings" pitchFamily="2" charset="2"/>
              </a:rPr>
              <a:t>ORSAKER</a:t>
            </a:r>
            <a:endParaRPr lang="sv-SE" dirty="0" smtClean="0">
              <a:sym typeface="Wingdings" pitchFamily="2" charset="2"/>
            </a:endParaRPr>
          </a:p>
          <a:p>
            <a:pPr>
              <a:buFont typeface="Wingdings"/>
              <a:buChar char="à"/>
            </a:pPr>
            <a:r>
              <a:rPr lang="sv-SE" dirty="0" smtClean="0">
                <a:sym typeface="Wingdings" pitchFamily="2" charset="2"/>
              </a:rPr>
              <a:t>Makten ligger hos kungen som är enväldig</a:t>
            </a:r>
          </a:p>
          <a:p>
            <a:pPr marL="68580" indent="0">
              <a:buNone/>
            </a:pPr>
            <a:endParaRPr lang="sv-SE" dirty="0" smtClean="0">
              <a:sym typeface="Wingdings" pitchFamily="2" charset="2"/>
            </a:endParaRPr>
          </a:p>
          <a:p>
            <a:r>
              <a:rPr lang="sv-SE" dirty="0">
                <a:sym typeface="Wingdings" pitchFamily="2" charset="2"/>
              </a:rPr>
              <a:t>SOCIALA </a:t>
            </a:r>
            <a:r>
              <a:rPr lang="sv-SE" dirty="0" smtClean="0">
                <a:sym typeface="Wingdings" pitchFamily="2" charset="2"/>
              </a:rPr>
              <a:t>ORSAKER</a:t>
            </a:r>
            <a:endParaRPr lang="sv-SE" dirty="0">
              <a:sym typeface="Wingdings" pitchFamily="2" charset="2"/>
            </a:endParaRPr>
          </a:p>
          <a:p>
            <a:pPr>
              <a:buFont typeface="Wingdings"/>
              <a:buChar char="à"/>
            </a:pPr>
            <a:r>
              <a:rPr lang="sv-SE" dirty="0">
                <a:sym typeface="Wingdings" pitchFamily="2" charset="2"/>
              </a:rPr>
              <a:t>Det tredje ståndet vill ha mer inflytande och rättigheter i </a:t>
            </a:r>
            <a:r>
              <a:rPr lang="sv-SE" dirty="0" smtClean="0">
                <a:sym typeface="Wingdings" pitchFamily="2" charset="2"/>
              </a:rPr>
              <a:t>samhället</a:t>
            </a:r>
          </a:p>
          <a:p>
            <a:pPr marL="68580" indent="0">
              <a:buNone/>
            </a:pPr>
            <a:endParaRPr lang="sv-SE" dirty="0">
              <a:sym typeface="Wingdings" pitchFamily="2" charset="2"/>
            </a:endParaRPr>
          </a:p>
          <a:p>
            <a:r>
              <a:rPr lang="sv-SE" dirty="0">
                <a:sym typeface="Wingdings" pitchFamily="2" charset="2"/>
              </a:rPr>
              <a:t>EKONOMISKA ORSAKER</a:t>
            </a:r>
          </a:p>
          <a:p>
            <a:pPr>
              <a:buFont typeface="Wingdings"/>
              <a:buChar char="à"/>
            </a:pPr>
            <a:r>
              <a:rPr lang="sv-SE" dirty="0">
                <a:sym typeface="Wingdings" pitchFamily="2" charset="2"/>
              </a:rPr>
              <a:t>Ekonomisk kris och missväxt i </a:t>
            </a:r>
            <a:r>
              <a:rPr lang="sv-SE" dirty="0" smtClean="0">
                <a:sym typeface="Wingdings" pitchFamily="2" charset="2"/>
              </a:rPr>
              <a:t>landet</a:t>
            </a:r>
          </a:p>
          <a:p>
            <a:pPr>
              <a:buFont typeface="Wingdings"/>
              <a:buChar char="à"/>
            </a:pPr>
            <a:r>
              <a:rPr lang="sv-SE" dirty="0" smtClean="0">
                <a:sym typeface="Wingdings" pitchFamily="2" charset="2"/>
              </a:rPr>
              <a:t>Stora skulder </a:t>
            </a:r>
            <a:r>
              <a:rPr lang="sv-SE" dirty="0" err="1" smtClean="0">
                <a:sym typeface="Wingdings" pitchFamily="2" charset="2"/>
              </a:rPr>
              <a:t>pga</a:t>
            </a:r>
            <a:r>
              <a:rPr lang="sv-SE" dirty="0" smtClean="0">
                <a:sym typeface="Wingdings" pitchFamily="2" charset="2"/>
              </a:rPr>
              <a:t> krig</a:t>
            </a:r>
            <a:endParaRPr lang="sv-SE" dirty="0">
              <a:sym typeface="Wingdings" pitchFamily="2" charset="2"/>
            </a:endParaRPr>
          </a:p>
          <a:p>
            <a:pPr marL="68580" indent="0">
              <a:buNone/>
            </a:pPr>
            <a:endParaRPr lang="sv-SE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2874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11560" y="764704"/>
            <a:ext cx="7848872" cy="5616624"/>
          </a:xfrm>
        </p:spPr>
        <p:txBody>
          <a:bodyPr/>
          <a:lstStyle/>
          <a:p>
            <a:r>
              <a:rPr lang="sv-SE" dirty="0" smtClean="0"/>
              <a:t>Riksdagen sammankallas efter 175 år för att diskutera de nya skatterna</a:t>
            </a:r>
          </a:p>
          <a:p>
            <a:pPr marL="68580" indent="0">
              <a:buNone/>
            </a:pPr>
            <a:endParaRPr lang="sv-SE" dirty="0" smtClean="0"/>
          </a:p>
          <a:p>
            <a:r>
              <a:rPr lang="sv-SE" dirty="0" smtClean="0"/>
              <a:t>Det tredje ståndet protesterar och utesluts</a:t>
            </a:r>
          </a:p>
          <a:p>
            <a:pPr marL="68580" indent="0">
              <a:buNone/>
            </a:pPr>
            <a:endParaRPr lang="sv-SE" dirty="0" smtClean="0"/>
          </a:p>
          <a:p>
            <a:r>
              <a:rPr lang="sv-SE" dirty="0" smtClean="0"/>
              <a:t>Bildar en ny riksdag som får namnet Nationalförsamlingen</a:t>
            </a:r>
          </a:p>
          <a:p>
            <a:pPr marL="68580" indent="0">
              <a:buNone/>
            </a:pPr>
            <a:endParaRPr lang="sv-SE" dirty="0" smtClean="0"/>
          </a:p>
          <a:p>
            <a:r>
              <a:rPr lang="sv-SE" dirty="0" smtClean="0"/>
              <a:t>Svär in bollhuseden </a:t>
            </a:r>
          </a:p>
          <a:p>
            <a:pPr>
              <a:buFont typeface="Wingdings"/>
              <a:buChar char="à"/>
            </a:pPr>
            <a:r>
              <a:rPr lang="sv-SE" dirty="0" smtClean="0">
                <a:sym typeface="Wingdings" pitchFamily="2" charset="2"/>
              </a:rPr>
              <a:t>Lovar </a:t>
            </a:r>
            <a:r>
              <a:rPr lang="sv-SE" dirty="0" smtClean="0">
                <a:sym typeface="Wingdings" pitchFamily="2" charset="2"/>
              </a:rPr>
              <a:t>högtidligt </a:t>
            </a:r>
            <a:r>
              <a:rPr lang="sv-SE" dirty="0" smtClean="0">
                <a:sym typeface="Wingdings" pitchFamily="2" charset="2"/>
              </a:rPr>
              <a:t>att man inte skall skiljas åt förrän man ger Frankrike än ny författning</a:t>
            </a:r>
          </a:p>
          <a:p>
            <a:endParaRPr lang="sv-SE" dirty="0" smtClean="0">
              <a:sym typeface="Wingdings" pitchFamily="2" charset="2"/>
            </a:endParaRPr>
          </a:p>
          <a:p>
            <a:pPr marL="68580" indent="0">
              <a:buNone/>
            </a:pPr>
            <a:r>
              <a:rPr lang="sv-SE" dirty="0" smtClean="0">
                <a:sym typeface="Wingdings" pitchFamily="2" charset="2"/>
              </a:rPr>
              <a:t>             </a:t>
            </a:r>
            <a:r>
              <a:rPr lang="sv-SE" dirty="0">
                <a:sym typeface="Wingdings" pitchFamily="2" charset="2"/>
              </a:rPr>
              <a:t>” Frihet, jämlikhet och broderskap ”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7654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064896" cy="1143000"/>
          </a:xfrm>
        </p:spPr>
        <p:txBody>
          <a:bodyPr>
            <a:normAutofit/>
          </a:bodyPr>
          <a:lstStyle/>
          <a:p>
            <a:r>
              <a:rPr lang="sv-SE" sz="5400" b="1" dirty="0"/>
              <a:t>BASTILJEN</a:t>
            </a:r>
            <a:r>
              <a:rPr lang="sv-SE" b="1" dirty="0"/>
              <a:t> </a:t>
            </a:r>
            <a:r>
              <a:rPr lang="sv-SE" sz="2800" b="1" dirty="0"/>
              <a:t>(14 JULI 1789)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7920879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582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7704856" cy="1143000"/>
          </a:xfrm>
        </p:spPr>
        <p:txBody>
          <a:bodyPr>
            <a:normAutofit/>
          </a:bodyPr>
          <a:lstStyle/>
          <a:p>
            <a:r>
              <a:rPr lang="sv-SE" b="1" dirty="0"/>
              <a:t>KVINNOTÅGET TILL VERSAILLES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7848872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388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9552" y="1027664"/>
            <a:ext cx="7992888" cy="1143000"/>
          </a:xfrm>
        </p:spPr>
        <p:txBody>
          <a:bodyPr>
            <a:normAutofit fontScale="90000"/>
          </a:bodyPr>
          <a:lstStyle/>
          <a:p>
            <a:r>
              <a:rPr lang="sv-SE" b="1" dirty="0" smtClean="0"/>
              <a:t>NATIONALFÖRSAMLINGEN </a:t>
            </a:r>
            <a:br>
              <a:rPr lang="sv-SE" b="1" dirty="0" smtClean="0"/>
            </a:br>
            <a:r>
              <a:rPr lang="sv-SE" b="1" dirty="0" smtClean="0"/>
              <a:t>INFÖR REFORMER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2323652"/>
            <a:ext cx="8208912" cy="4129684"/>
          </a:xfrm>
        </p:spPr>
        <p:txBody>
          <a:bodyPr/>
          <a:lstStyle/>
          <a:p>
            <a:pPr lvl="0"/>
            <a:r>
              <a:rPr lang="sv-SE" dirty="0" smtClean="0"/>
              <a:t>Kungens </a:t>
            </a:r>
            <a:r>
              <a:rPr lang="sv-SE" dirty="0"/>
              <a:t>makt begränsas och han och hans ministrar blir ansvariga inför </a:t>
            </a:r>
            <a:r>
              <a:rPr lang="sv-SE" dirty="0" smtClean="0"/>
              <a:t>nationalförsamlingen</a:t>
            </a:r>
          </a:p>
          <a:p>
            <a:r>
              <a:rPr lang="sv-SE" dirty="0"/>
              <a:t>Kyrkan blir statlig och man säljer kyrkans tillgångar för att kunna betala av alla skulder</a:t>
            </a:r>
          </a:p>
          <a:p>
            <a:pPr lvl="0"/>
            <a:r>
              <a:rPr lang="sv-SE" dirty="0" smtClean="0"/>
              <a:t>Deklarationen om de mänskliga rättigheterna införs och alla män får rösträtt</a:t>
            </a:r>
          </a:p>
          <a:p>
            <a:pPr lvl="0"/>
            <a:r>
              <a:rPr lang="sv-SE" dirty="0" smtClean="0"/>
              <a:t>Det medeltida ståndsamhället avskaffas </a:t>
            </a:r>
          </a:p>
          <a:p>
            <a:pPr lvl="0">
              <a:buFont typeface="Wingdings"/>
              <a:buChar char="à"/>
            </a:pPr>
            <a:r>
              <a:rPr lang="sv-SE" dirty="0" smtClean="0">
                <a:sym typeface="Wingdings" pitchFamily="2" charset="2"/>
              </a:rPr>
              <a:t>Alla skall betala lika mycket skatt</a:t>
            </a:r>
          </a:p>
          <a:p>
            <a:pPr lvl="0">
              <a:buFont typeface="Wingdings"/>
              <a:buChar char="à"/>
            </a:pPr>
            <a:r>
              <a:rPr lang="sv-SE" dirty="0" smtClean="0">
                <a:sym typeface="Wingdings" pitchFamily="2" charset="2"/>
              </a:rPr>
              <a:t>Alla är lika inför lagen och har samma rättigheter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9172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1027664"/>
            <a:ext cx="8136904" cy="1143000"/>
          </a:xfrm>
        </p:spPr>
        <p:txBody>
          <a:bodyPr>
            <a:normAutofit/>
          </a:bodyPr>
          <a:lstStyle/>
          <a:p>
            <a:r>
              <a:rPr lang="sv-SE" b="1" dirty="0" smtClean="0"/>
              <a:t>DEN ANDRA REVOLUTIONEN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9552" y="2323652"/>
            <a:ext cx="7992888" cy="4057676"/>
          </a:xfrm>
        </p:spPr>
        <p:txBody>
          <a:bodyPr>
            <a:normAutofit/>
          </a:bodyPr>
          <a:lstStyle/>
          <a:p>
            <a:r>
              <a:rPr lang="sv-SE" dirty="0" err="1" smtClean="0"/>
              <a:t>Girondisterna</a:t>
            </a:r>
            <a:r>
              <a:rPr lang="sv-SE" dirty="0" smtClean="0"/>
              <a:t> blir det ledande partiet i Nationalförsamlingen</a:t>
            </a:r>
          </a:p>
          <a:p>
            <a:pPr marL="68580" indent="0">
              <a:buNone/>
            </a:pPr>
            <a:endParaRPr lang="sv-SE" dirty="0" smtClean="0"/>
          </a:p>
          <a:p>
            <a:r>
              <a:rPr lang="sv-SE" dirty="0" smtClean="0"/>
              <a:t>Makten tas över av jakobinerna under ledning av Maximilian de Robespierre </a:t>
            </a:r>
          </a:p>
          <a:p>
            <a:pPr marL="68580" indent="0">
              <a:buNone/>
            </a:pPr>
            <a:endParaRPr lang="sv-SE" dirty="0" smtClean="0"/>
          </a:p>
          <a:p>
            <a:r>
              <a:rPr lang="sv-SE" dirty="0" smtClean="0"/>
              <a:t>Jakobinerna söker stöd hos </a:t>
            </a:r>
            <a:r>
              <a:rPr lang="sv-SE" dirty="0" err="1" smtClean="0"/>
              <a:t>Sansculloterna</a:t>
            </a:r>
            <a:r>
              <a:rPr lang="sv-SE" dirty="0" smtClean="0"/>
              <a:t> </a:t>
            </a:r>
          </a:p>
          <a:p>
            <a:pPr marL="68580" indent="0">
              <a:buNone/>
            </a:pPr>
            <a:endParaRPr lang="sv-SE" dirty="0" smtClean="0"/>
          </a:p>
          <a:p>
            <a:r>
              <a:rPr lang="sv-SE" dirty="0" smtClean="0"/>
              <a:t>En ny period inleds som kallas för Skräckväldet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1946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136904" cy="1143000"/>
          </a:xfrm>
        </p:spPr>
        <p:txBody>
          <a:bodyPr>
            <a:normAutofit/>
          </a:bodyPr>
          <a:lstStyle/>
          <a:p>
            <a:r>
              <a:rPr lang="sv-SE" b="1" dirty="0" smtClean="0"/>
              <a:t> FÖLJDERNA AV REVOLUTIONEN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11560" y="1916832"/>
            <a:ext cx="7704856" cy="3915797"/>
          </a:xfrm>
        </p:spPr>
        <p:txBody>
          <a:bodyPr/>
          <a:lstStyle/>
          <a:p>
            <a:r>
              <a:rPr lang="sv-SE" dirty="0" smtClean="0"/>
              <a:t>Ståndsamhället ersätts av ett klassamhälle</a:t>
            </a:r>
          </a:p>
          <a:p>
            <a:r>
              <a:rPr lang="sv-SE" dirty="0" smtClean="0"/>
              <a:t>Frankrike blir en republik</a:t>
            </a:r>
          </a:p>
          <a:p>
            <a:r>
              <a:rPr lang="sv-SE" dirty="0" smtClean="0"/>
              <a:t>De mänskliga rättigheterna tar sin form</a:t>
            </a:r>
          </a:p>
          <a:p>
            <a:pPr marL="68580" indent="0">
              <a:buNone/>
            </a:pPr>
            <a:endParaRPr lang="sv-S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517" y="3356992"/>
            <a:ext cx="5904656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36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125</TotalTime>
  <Words>456</Words>
  <Application>Microsoft Office PowerPoint</Application>
  <PresentationFormat>Bildspel på skärmen (4:3)</PresentationFormat>
  <Paragraphs>104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17" baseType="lpstr">
      <vt:lpstr>Austin</vt:lpstr>
      <vt:lpstr>FRANSKA REVOLUTIONEN</vt:lpstr>
      <vt:lpstr>FRANKRIKE FÖRE REVOLUTIONEN</vt:lpstr>
      <vt:lpstr>ORSAKER TILL REVOLUTIONEN</vt:lpstr>
      <vt:lpstr>PowerPoint-presentation</vt:lpstr>
      <vt:lpstr>BASTILJEN (14 JULI 1789)</vt:lpstr>
      <vt:lpstr>KVINNOTÅGET TILL VERSAILLES</vt:lpstr>
      <vt:lpstr>NATIONALFÖRSAMLINGEN  INFÖR REFORMER</vt:lpstr>
      <vt:lpstr>DEN ANDRA REVOLUTIONEN</vt:lpstr>
      <vt:lpstr> FÖLJDERNA AV REVOLUTIONEN</vt:lpstr>
      <vt:lpstr>NAPOLEON BONAPARTE  (1769-1814)</vt:lpstr>
      <vt:lpstr>NAPOLEONKRIGEN  (1799-1815)</vt:lpstr>
      <vt:lpstr>PowerPoint-presentation</vt:lpstr>
      <vt:lpstr>DE POLITISKA IDEOLOGIERNA</vt:lpstr>
      <vt:lpstr>LIBERALISM</vt:lpstr>
      <vt:lpstr>KONSERVATISM</vt:lpstr>
      <vt:lpstr>SOCIALISM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FRANSKA REVOLUTIONEN</dc:title>
  <dc:creator>Erna Selimagic</dc:creator>
  <cp:lastModifiedBy>Jonas Ekervärn</cp:lastModifiedBy>
  <cp:revision>15</cp:revision>
  <dcterms:created xsi:type="dcterms:W3CDTF">2012-12-02T14:51:31Z</dcterms:created>
  <dcterms:modified xsi:type="dcterms:W3CDTF">2012-12-03T08:44:03Z</dcterms:modified>
</cp:coreProperties>
</file>