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6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8F2A9F-39E8-4A35-8C0B-DA217467B9A5}" type="datetimeFigureOut">
              <a:rPr lang="sv-SE" smtClean="0"/>
              <a:t>2014-01-07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834B7C-083C-4E8C-88FE-4E66D1DF4644}" type="slidenum">
              <a:rPr lang="sv-SE" smtClean="0"/>
              <a:t>‹#›</a:t>
            </a:fld>
            <a:endParaRPr lang="sv-SE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A9F-39E8-4A35-8C0B-DA217467B9A5}" type="datetimeFigureOut">
              <a:rPr lang="sv-SE" smtClean="0"/>
              <a:t>2014-01-07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4B7C-083C-4E8C-88FE-4E66D1DF4644}" type="slidenum">
              <a:rPr lang="sv-SE" smtClean="0"/>
              <a:t>‹#›</a:t>
            </a:fld>
            <a:endParaRPr lang="sv-SE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A9F-39E8-4A35-8C0B-DA217467B9A5}" type="datetimeFigureOut">
              <a:rPr lang="sv-SE" smtClean="0"/>
              <a:t>2014-01-07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4B7C-083C-4E8C-88FE-4E66D1DF4644}" type="slidenum">
              <a:rPr lang="sv-SE" smtClean="0"/>
              <a:t>‹#›</a:t>
            </a:fld>
            <a:endParaRPr lang="sv-SE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A9F-39E8-4A35-8C0B-DA217467B9A5}" type="datetimeFigureOut">
              <a:rPr lang="sv-SE" smtClean="0"/>
              <a:t>2014-01-07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4B7C-083C-4E8C-88FE-4E66D1DF4644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A9F-39E8-4A35-8C0B-DA217467B9A5}" type="datetimeFigureOut">
              <a:rPr lang="sv-SE" smtClean="0"/>
              <a:t>2014-01-07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4B7C-083C-4E8C-88FE-4E66D1DF4644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A9F-39E8-4A35-8C0B-DA217467B9A5}" type="datetimeFigureOut">
              <a:rPr lang="sv-SE" smtClean="0"/>
              <a:t>2014-01-07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4B7C-083C-4E8C-88FE-4E66D1DF4644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A9F-39E8-4A35-8C0B-DA217467B9A5}" type="datetimeFigureOut">
              <a:rPr lang="sv-SE" smtClean="0"/>
              <a:t>2014-01-07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4B7C-083C-4E8C-88FE-4E66D1DF4644}" type="slidenum">
              <a:rPr lang="sv-SE" smtClean="0"/>
              <a:t>‹#›</a:t>
            </a:fld>
            <a:endParaRPr lang="sv-SE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A9F-39E8-4A35-8C0B-DA217467B9A5}" type="datetimeFigureOut">
              <a:rPr lang="sv-SE" smtClean="0"/>
              <a:t>2014-01-07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4B7C-083C-4E8C-88FE-4E66D1DF4644}" type="slidenum">
              <a:rPr lang="sv-SE" smtClean="0"/>
              <a:t>‹#›</a:t>
            </a:fld>
            <a:endParaRPr lang="sv-SE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A9F-39E8-4A35-8C0B-DA217467B9A5}" type="datetimeFigureOut">
              <a:rPr lang="sv-SE" smtClean="0"/>
              <a:t>2014-01-07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4B7C-083C-4E8C-88FE-4E66D1DF464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A9F-39E8-4A35-8C0B-DA217467B9A5}" type="datetimeFigureOut">
              <a:rPr lang="sv-SE" smtClean="0"/>
              <a:t>2014-01-07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4B7C-083C-4E8C-88FE-4E66D1DF464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2A9F-39E8-4A35-8C0B-DA217467B9A5}" type="datetimeFigureOut">
              <a:rPr lang="sv-SE" smtClean="0"/>
              <a:t>2014-01-07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4B7C-083C-4E8C-88FE-4E66D1DF464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58F2A9F-39E8-4A35-8C0B-DA217467B9A5}" type="datetimeFigureOut">
              <a:rPr lang="sv-SE" smtClean="0"/>
              <a:t>2014-01-07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F834B7C-083C-4E8C-88FE-4E66D1DF4644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416824" cy="2587353"/>
          </a:xfrm>
        </p:spPr>
        <p:txBody>
          <a:bodyPr>
            <a:normAutofit/>
          </a:bodyPr>
          <a:lstStyle/>
          <a:p>
            <a:r>
              <a:rPr lang="sv-SE" dirty="0" smtClean="0"/>
              <a:t> DEN INDUSTRIELLA REVOLUTIONEN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131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84103" y="2060848"/>
            <a:ext cx="8856984" cy="4491880"/>
          </a:xfrm>
        </p:spPr>
        <p:txBody>
          <a:bodyPr>
            <a:normAutofit/>
          </a:bodyPr>
          <a:lstStyle/>
          <a:p>
            <a:pPr algn="just"/>
            <a:r>
              <a:rPr lang="sv-SE" dirty="0" smtClean="0"/>
              <a:t>Den industriella revolutionen tar sin början i Storbritannien under 1700 –talet och sprids under 1800-talet till andra länder i världen</a:t>
            </a:r>
          </a:p>
          <a:p>
            <a:pPr marL="114300" indent="0" algn="just">
              <a:buNone/>
            </a:pPr>
            <a:endParaRPr lang="sv-SE" dirty="0" smtClean="0"/>
          </a:p>
          <a:p>
            <a:pPr algn="just"/>
            <a:r>
              <a:rPr lang="sv-SE" dirty="0" smtClean="0"/>
              <a:t>Innebär att man övergår från jordbruksbaserad ekonomi till en ekonomi som är baserad på </a:t>
            </a:r>
            <a:r>
              <a:rPr lang="sv-SE" dirty="0" smtClean="0"/>
              <a:t>storskalig </a:t>
            </a:r>
            <a:r>
              <a:rPr lang="sv-SE" dirty="0" smtClean="0"/>
              <a:t>industriproduktion</a:t>
            </a:r>
          </a:p>
          <a:p>
            <a:pPr marL="114300" indent="0" algn="just">
              <a:buNone/>
            </a:pPr>
            <a:endParaRPr lang="sv-SE" dirty="0" smtClean="0"/>
          </a:p>
          <a:p>
            <a:pPr algn="just"/>
            <a:r>
              <a:rPr lang="sv-SE" dirty="0" smtClean="0"/>
              <a:t>Produktionen koncentrerades till fabriker och man började använda sig av mekanisk kraft istället för muskelkraft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Övergripande förklaring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618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79512" y="2248347"/>
            <a:ext cx="8712967" cy="4493021"/>
          </a:xfrm>
        </p:spPr>
        <p:txBody>
          <a:bodyPr/>
          <a:lstStyle/>
          <a:p>
            <a:r>
              <a:rPr lang="sv-SE" dirty="0" smtClean="0"/>
              <a:t>Det finns flera bidragande orsaker till detta:</a:t>
            </a:r>
          </a:p>
          <a:p>
            <a:pPr>
              <a:buFont typeface="Wingdings" pitchFamily="2" charset="2"/>
              <a:buChar char="Ø"/>
            </a:pPr>
            <a:r>
              <a:rPr lang="sv-SE" dirty="0" smtClean="0">
                <a:sym typeface="Wingdings" pitchFamily="2" charset="2"/>
              </a:rPr>
              <a:t>Den ärorika revolutionen = gynnsamt politiskt och ekonomiskt klimat, investeringsvillig borgarklass</a:t>
            </a:r>
          </a:p>
          <a:p>
            <a:pPr>
              <a:buFont typeface="Wingdings" pitchFamily="2" charset="2"/>
              <a:buChar char="Ø"/>
            </a:pPr>
            <a:r>
              <a:rPr lang="sv-SE" dirty="0" smtClean="0">
                <a:sym typeface="Wingdings" pitchFamily="2" charset="2"/>
              </a:rPr>
              <a:t>Upptäckten/koloniseringen av Amerika</a:t>
            </a:r>
            <a:endParaRPr lang="sv-SE" dirty="0" smtClean="0"/>
          </a:p>
          <a:p>
            <a:pPr>
              <a:buFont typeface="Wingdings" pitchFamily="2" charset="2"/>
              <a:buChar char="Ø"/>
            </a:pPr>
            <a:r>
              <a:rPr lang="sv-SE" dirty="0" smtClean="0">
                <a:sym typeface="Wingdings" pitchFamily="2" charset="2"/>
              </a:rPr>
              <a:t>Jordbruksrevolution</a:t>
            </a:r>
            <a:endParaRPr lang="sv-SE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sv-SE" sz="2000" dirty="0" smtClean="0">
                <a:sym typeface="Wingdings" pitchFamily="2" charset="2"/>
              </a:rPr>
              <a:t>Tillgång till teknisk kunskap</a:t>
            </a:r>
          </a:p>
          <a:p>
            <a:pPr>
              <a:buFont typeface="Arial" pitchFamily="34" charset="0"/>
              <a:buChar char="•"/>
            </a:pPr>
            <a:r>
              <a:rPr lang="sv-SE" sz="2000" dirty="0" smtClean="0">
                <a:sym typeface="Wingdings" pitchFamily="2" charset="2"/>
              </a:rPr>
              <a:t>Tillgång till kapital</a:t>
            </a:r>
          </a:p>
          <a:p>
            <a:pPr>
              <a:buFont typeface="Arial" pitchFamily="34" charset="0"/>
              <a:buChar char="•"/>
            </a:pPr>
            <a:r>
              <a:rPr lang="sv-SE" sz="2000" dirty="0" smtClean="0">
                <a:sym typeface="Wingdings" pitchFamily="2" charset="2"/>
              </a:rPr>
              <a:t>Tillgång till råvaror (bomull, järn, </a:t>
            </a:r>
            <a:endParaRPr lang="sv-SE" sz="2000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sv-SE" sz="2000" dirty="0" smtClean="0">
                <a:sym typeface="Wingdings" pitchFamily="2" charset="2"/>
              </a:rPr>
              <a:t>Tillgång till arbetskraft </a:t>
            </a:r>
          </a:p>
          <a:p>
            <a:pPr>
              <a:buFont typeface="Arial" pitchFamily="34" charset="0"/>
              <a:buChar char="•"/>
            </a:pPr>
            <a:r>
              <a:rPr lang="sv-SE" sz="2000" dirty="0" smtClean="0">
                <a:sym typeface="Wingdings" pitchFamily="2" charset="2"/>
              </a:rPr>
              <a:t>Tillgång till en marknad</a:t>
            </a:r>
          </a:p>
          <a:p>
            <a:pPr>
              <a:buFont typeface="Arial" pitchFamily="34" charset="0"/>
              <a:buChar char="•"/>
            </a:pPr>
            <a:r>
              <a:rPr lang="sv-SE" sz="2000" dirty="0" smtClean="0">
                <a:sym typeface="Wingdings" pitchFamily="2" charset="2"/>
              </a:rPr>
              <a:t>Tillgång till transportmedel</a:t>
            </a:r>
            <a:endParaRPr lang="sv-SE" sz="2000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570156"/>
            <a:ext cx="8928992" cy="1054250"/>
          </a:xfrm>
        </p:spPr>
        <p:txBody>
          <a:bodyPr/>
          <a:lstStyle/>
          <a:p>
            <a:r>
              <a:rPr lang="sv-SE" dirty="0" smtClean="0"/>
              <a:t>VARFÖR I STORBRITTANIEN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622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251520" y="2248347"/>
            <a:ext cx="8568951" cy="4276997"/>
          </a:xfrm>
        </p:spPr>
        <p:txBody>
          <a:bodyPr/>
          <a:lstStyle/>
          <a:p>
            <a:r>
              <a:rPr lang="sv-SE" dirty="0" smtClean="0">
                <a:sym typeface="Wingdings" pitchFamily="2" charset="2"/>
              </a:rPr>
              <a:t>Utvecklingen skedde i flera steg </a:t>
            </a:r>
          </a:p>
          <a:p>
            <a:pPr marL="0" indent="0">
              <a:buNone/>
            </a:pPr>
            <a:r>
              <a:rPr lang="sv-SE" dirty="0" smtClean="0">
                <a:sym typeface="Wingdings" pitchFamily="2" charset="2"/>
              </a:rPr>
              <a:t> Hantverk  </a:t>
            </a:r>
            <a:r>
              <a:rPr lang="sv-SE" dirty="0" smtClean="0">
                <a:solidFill>
                  <a:schemeClr val="tx2"/>
                </a:solidFill>
                <a:sym typeface="Wingdings" pitchFamily="2" charset="2"/>
              </a:rPr>
              <a:t> </a:t>
            </a:r>
            <a:r>
              <a:rPr lang="sv-SE" dirty="0" smtClean="0">
                <a:sym typeface="Wingdings" pitchFamily="2" charset="2"/>
              </a:rPr>
              <a:t>Förlagsverksamhet (i bondehemmen) </a:t>
            </a:r>
            <a:r>
              <a:rPr lang="sv-SE" dirty="0" smtClean="0">
                <a:solidFill>
                  <a:schemeClr val="tx2"/>
                </a:solidFill>
                <a:sym typeface="Wingdings" pitchFamily="2" charset="2"/>
              </a:rPr>
              <a:t></a:t>
            </a:r>
            <a:r>
              <a:rPr lang="sv-SE" dirty="0" smtClean="0">
                <a:sym typeface="Wingdings" pitchFamily="2" charset="2"/>
              </a:rPr>
              <a:t>Manufakturer(arbetare samlade i lokaler) </a:t>
            </a:r>
            <a:r>
              <a:rPr lang="sv-SE" dirty="0" smtClean="0">
                <a:solidFill>
                  <a:schemeClr val="tx2"/>
                </a:solidFill>
                <a:sym typeface="Wingdings" pitchFamily="2" charset="2"/>
              </a:rPr>
              <a:t></a:t>
            </a:r>
            <a:r>
              <a:rPr lang="sv-SE" dirty="0" smtClean="0">
                <a:sym typeface="Wingdings" pitchFamily="2" charset="2"/>
              </a:rPr>
              <a:t>Industrier (specialiserade och tekniskt avancerat)</a:t>
            </a:r>
          </a:p>
          <a:p>
            <a:pPr marL="0" indent="0">
              <a:buNone/>
            </a:pPr>
            <a:endParaRPr lang="sv-SE" dirty="0" smtClean="0">
              <a:sym typeface="Wingdings" pitchFamily="2" charset="2"/>
            </a:endParaRPr>
          </a:p>
          <a:p>
            <a:r>
              <a:rPr lang="sv-SE" dirty="0"/>
              <a:t>Tekniska uppfinningar </a:t>
            </a:r>
          </a:p>
          <a:p>
            <a:pPr lvl="1">
              <a:buFont typeface="Wingdings"/>
              <a:buChar char="à"/>
            </a:pPr>
            <a:r>
              <a:rPr lang="sv-SE" dirty="0" smtClean="0">
                <a:sym typeface="Wingdings" pitchFamily="2" charset="2"/>
              </a:rPr>
              <a:t>Flygande skytteln</a:t>
            </a:r>
          </a:p>
          <a:p>
            <a:pPr lvl="1">
              <a:buFont typeface="Wingdings"/>
              <a:buChar char="à"/>
            </a:pPr>
            <a:r>
              <a:rPr lang="sv-SE" dirty="0" smtClean="0">
                <a:sym typeface="Wingdings" pitchFamily="2" charset="2"/>
              </a:rPr>
              <a:t>Spinning Jenny</a:t>
            </a:r>
          </a:p>
          <a:p>
            <a:pPr lvl="1">
              <a:buFont typeface="Wingdings"/>
              <a:buChar char="à"/>
            </a:pPr>
            <a:r>
              <a:rPr lang="sv-SE" dirty="0" smtClean="0">
                <a:sym typeface="Wingdings" pitchFamily="2" charset="2"/>
              </a:rPr>
              <a:t>Ångmaskinen</a:t>
            </a:r>
          </a:p>
          <a:p>
            <a:pPr marL="411480" lvl="1" indent="0">
              <a:buNone/>
            </a:pPr>
            <a:endParaRPr lang="sv-SE" dirty="0">
              <a:sym typeface="Wingdings" pitchFamily="2" charset="2"/>
            </a:endParaRP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0" y="570156"/>
            <a:ext cx="9144000" cy="1054250"/>
          </a:xfrm>
        </p:spPr>
        <p:txBody>
          <a:bodyPr/>
          <a:lstStyle/>
          <a:p>
            <a:r>
              <a:rPr lang="sv-SE" dirty="0" smtClean="0"/>
              <a:t>UTVECKLINGEN AV REVOLUTIONEN</a:t>
            </a:r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645024"/>
            <a:ext cx="237172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711824"/>
            <a:ext cx="2657475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832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251520" y="2248347"/>
            <a:ext cx="8892479" cy="4493021"/>
          </a:xfrm>
        </p:spPr>
        <p:txBody>
          <a:bodyPr>
            <a:normAutofit lnSpcReduction="10000"/>
          </a:bodyPr>
          <a:lstStyle/>
          <a:p>
            <a:r>
              <a:rPr lang="sv-SE" dirty="0" smtClean="0">
                <a:sym typeface="Wingdings" pitchFamily="2" charset="2"/>
              </a:rPr>
              <a:t>Infrastruktur</a:t>
            </a:r>
            <a:endParaRPr lang="sv-SE" dirty="0"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r>
              <a:rPr lang="sv-SE" dirty="0" smtClean="0">
                <a:sym typeface="Wingdings" pitchFamily="2" charset="2"/>
              </a:rPr>
              <a:t>Kanaler</a:t>
            </a:r>
          </a:p>
          <a:p>
            <a:pPr lvl="1">
              <a:buFont typeface="Wingdings"/>
              <a:buChar char="à"/>
            </a:pPr>
            <a:r>
              <a:rPr lang="sv-SE" dirty="0" smtClean="0">
                <a:sym typeface="Wingdings" pitchFamily="2" charset="2"/>
              </a:rPr>
              <a:t>Industristäder </a:t>
            </a:r>
          </a:p>
          <a:p>
            <a:pPr lvl="1">
              <a:buFont typeface="Wingdings"/>
              <a:buChar char="à"/>
            </a:pPr>
            <a:r>
              <a:rPr lang="sv-SE" dirty="0" smtClean="0">
                <a:sym typeface="Wingdings" pitchFamily="2" charset="2"/>
              </a:rPr>
              <a:t>Broar byggdes</a:t>
            </a:r>
          </a:p>
          <a:p>
            <a:pPr lvl="1">
              <a:buFont typeface="Wingdings"/>
              <a:buChar char="à"/>
            </a:pPr>
            <a:r>
              <a:rPr lang="sv-SE" dirty="0" smtClean="0">
                <a:sym typeface="Wingdings" pitchFamily="2" charset="2"/>
              </a:rPr>
              <a:t>Järnvägar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Sociala förändringar</a:t>
            </a:r>
          </a:p>
          <a:p>
            <a:pPr marL="457200" indent="-457200">
              <a:buAutoNum type="arabicPeriod"/>
            </a:pPr>
            <a:r>
              <a:rPr lang="sv-SE" dirty="0" smtClean="0"/>
              <a:t>En ny samhällsklass </a:t>
            </a:r>
            <a:r>
              <a:rPr lang="sv-SE" dirty="0" smtClean="0">
                <a:solidFill>
                  <a:schemeClr val="tx2"/>
                </a:solidFill>
                <a:sym typeface="Wingdings" pitchFamily="2" charset="2"/>
              </a:rPr>
              <a:t></a:t>
            </a:r>
            <a:r>
              <a:rPr lang="sv-SE" dirty="0" smtClean="0">
                <a:sym typeface="Wingdings" pitchFamily="2" charset="2"/>
              </a:rPr>
              <a:t> Arbetarklassen</a:t>
            </a:r>
            <a:endParaRPr lang="sv-SE" dirty="0" smtClean="0"/>
          </a:p>
          <a:p>
            <a:pPr marL="457200" indent="-457200">
              <a:buAutoNum type="arabicPeriod"/>
            </a:pPr>
            <a:r>
              <a:rPr lang="sv-SE" dirty="0" smtClean="0"/>
              <a:t>Urbanisering </a:t>
            </a:r>
            <a:r>
              <a:rPr lang="sv-SE" dirty="0" smtClean="0">
                <a:solidFill>
                  <a:schemeClr val="tx2"/>
                </a:solidFill>
                <a:sym typeface="Wingdings" pitchFamily="2" charset="2"/>
              </a:rPr>
              <a:t> </a:t>
            </a:r>
            <a:r>
              <a:rPr lang="sv-SE" dirty="0" smtClean="0">
                <a:sym typeface="Wingdings" pitchFamily="2" charset="2"/>
              </a:rPr>
              <a:t>flyttar från landsbygd till städer</a:t>
            </a:r>
          </a:p>
          <a:p>
            <a:pPr marL="457200" indent="-457200">
              <a:buAutoNum type="arabicPeriod"/>
            </a:pPr>
            <a:r>
              <a:rPr lang="sv-SE" dirty="0" smtClean="0">
                <a:sym typeface="Wingdings" pitchFamily="2" charset="2"/>
              </a:rPr>
              <a:t>Familjebilden förändras</a:t>
            </a:r>
          </a:p>
          <a:p>
            <a:pPr marL="457200" indent="-457200">
              <a:buAutoNum type="arabicPeriod"/>
            </a:pPr>
            <a:r>
              <a:rPr lang="sv-SE" dirty="0" smtClean="0">
                <a:sym typeface="Wingdings" pitchFamily="2" charset="2"/>
              </a:rPr>
              <a:t>Kvinnorna börjar arbeta </a:t>
            </a:r>
            <a:r>
              <a:rPr lang="sv-SE" dirty="0" smtClean="0">
                <a:solidFill>
                  <a:schemeClr val="tx2"/>
                </a:solidFill>
                <a:sym typeface="Wingdings" pitchFamily="2" charset="2"/>
              </a:rPr>
              <a:t> </a:t>
            </a:r>
            <a:r>
              <a:rPr lang="sv-SE" dirty="0" smtClean="0">
                <a:sym typeface="Wingdings" pitchFamily="2" charset="2"/>
              </a:rPr>
              <a:t>kvinnorörelsen utvecklas</a:t>
            </a:r>
            <a:endParaRPr lang="sv-S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132856"/>
            <a:ext cx="3266306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475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107504" y="2060848"/>
            <a:ext cx="8856984" cy="4680520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Nya uppfinningar </a:t>
            </a:r>
            <a:r>
              <a:rPr lang="sv-SE" dirty="0" smtClean="0">
                <a:solidFill>
                  <a:schemeClr val="tx2"/>
                </a:solidFill>
                <a:sym typeface="Wingdings" pitchFamily="2" charset="2"/>
              </a:rPr>
              <a:t></a:t>
            </a:r>
            <a:r>
              <a:rPr lang="sv-SE" dirty="0" smtClean="0">
                <a:sym typeface="Wingdings" pitchFamily="2" charset="2"/>
              </a:rPr>
              <a:t> modernare teknik</a:t>
            </a:r>
            <a:endParaRPr lang="sv-SE" dirty="0" smtClean="0"/>
          </a:p>
          <a:p>
            <a:r>
              <a:rPr lang="sv-SE" dirty="0" smtClean="0"/>
              <a:t>Miljöförstöring </a:t>
            </a:r>
          </a:p>
          <a:p>
            <a:r>
              <a:rPr lang="sv-SE" dirty="0" smtClean="0"/>
              <a:t>Befolkningsökning</a:t>
            </a:r>
            <a:r>
              <a:rPr lang="sv-SE" dirty="0"/>
              <a:t> </a:t>
            </a:r>
            <a:r>
              <a:rPr lang="sv-SE" dirty="0" smtClean="0"/>
              <a:t>mellan 1750-1850 i GB: 7,4milj-21milj! (svält, epidemier och krig minskade) </a:t>
            </a:r>
            <a:endParaRPr lang="sv-SE" dirty="0" smtClean="0">
              <a:sym typeface="Wingdings" pitchFamily="2" charset="2"/>
            </a:endParaRPr>
          </a:p>
          <a:p>
            <a:r>
              <a:rPr lang="sv-SE" dirty="0" smtClean="0">
                <a:sym typeface="Wingdings" pitchFamily="2" charset="2"/>
              </a:rPr>
              <a:t>Grunden för det moderna samhället utvecklas och sociala reformer genomförs som ett resultat av industrialiseringen:</a:t>
            </a:r>
          </a:p>
          <a:p>
            <a:pPr marL="0" indent="0">
              <a:buNone/>
            </a:pPr>
            <a:r>
              <a:rPr lang="sv-SE" dirty="0" smtClean="0">
                <a:solidFill>
                  <a:schemeClr val="tx2"/>
                </a:solidFill>
                <a:sym typeface="Wingdings" pitchFamily="2" charset="2"/>
              </a:rPr>
              <a:t>		</a:t>
            </a:r>
            <a:r>
              <a:rPr lang="sv-SE" dirty="0" smtClean="0">
                <a:sym typeface="Wingdings" pitchFamily="2" charset="2"/>
              </a:rPr>
              <a:t>minimilön</a:t>
            </a:r>
          </a:p>
          <a:p>
            <a:pPr marL="0" indent="0">
              <a:buNone/>
            </a:pPr>
            <a:r>
              <a:rPr lang="sv-SE" dirty="0" smtClean="0">
                <a:solidFill>
                  <a:schemeClr val="tx2"/>
                </a:solidFill>
                <a:sym typeface="Wingdings" pitchFamily="2" charset="2"/>
              </a:rPr>
              <a:t>		</a:t>
            </a:r>
            <a:r>
              <a:rPr lang="sv-SE" dirty="0" smtClean="0">
                <a:sym typeface="Wingdings" pitchFamily="2" charset="2"/>
              </a:rPr>
              <a:t>socialförsäkringar</a:t>
            </a:r>
          </a:p>
          <a:p>
            <a:pPr marL="0" indent="0">
              <a:buNone/>
            </a:pPr>
            <a:r>
              <a:rPr lang="sv-SE" dirty="0" smtClean="0">
                <a:solidFill>
                  <a:schemeClr val="tx2"/>
                </a:solidFill>
                <a:sym typeface="Wingdings" pitchFamily="2" charset="2"/>
              </a:rPr>
              <a:t>		</a:t>
            </a:r>
            <a:r>
              <a:rPr lang="sv-SE" dirty="0" smtClean="0">
                <a:sym typeface="Wingdings" pitchFamily="2" charset="2"/>
              </a:rPr>
              <a:t>pensionsålder</a:t>
            </a:r>
          </a:p>
          <a:p>
            <a:pPr marL="0" indent="0">
              <a:buNone/>
            </a:pPr>
            <a:r>
              <a:rPr lang="sv-SE" dirty="0" smtClean="0">
                <a:solidFill>
                  <a:schemeClr val="tx2"/>
                </a:solidFill>
                <a:sym typeface="Wingdings" pitchFamily="2" charset="2"/>
              </a:rPr>
              <a:t>		</a:t>
            </a:r>
            <a:r>
              <a:rPr lang="sv-SE" dirty="0" smtClean="0">
                <a:sym typeface="Wingdings" pitchFamily="2" charset="2"/>
              </a:rPr>
              <a:t>åtta timmars arbetsdag</a:t>
            </a:r>
          </a:p>
          <a:p>
            <a:r>
              <a:rPr lang="sv-SE" dirty="0" smtClean="0">
                <a:sym typeface="Wingdings" pitchFamily="2" charset="2"/>
              </a:rPr>
              <a:t>Globalisering</a:t>
            </a:r>
          </a:p>
          <a:p>
            <a:r>
              <a:rPr lang="sv-SE" dirty="0" smtClean="0">
                <a:sym typeface="Wingdings" pitchFamily="2" charset="2"/>
              </a:rPr>
              <a:t>Nationalism och imperialism</a:t>
            </a:r>
          </a:p>
          <a:p>
            <a:pPr marL="0" indent="0">
              <a:buNone/>
            </a:pPr>
            <a:endParaRPr lang="sv-SE" dirty="0" smtClean="0">
              <a:sym typeface="Wingdings" pitchFamily="2" charset="2"/>
            </a:endParaRP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56263" cy="1054250"/>
          </a:xfrm>
        </p:spPr>
        <p:txBody>
          <a:bodyPr/>
          <a:lstStyle/>
          <a:p>
            <a:r>
              <a:rPr lang="sv-SE" dirty="0" smtClean="0"/>
              <a:t>KONSEKVENSER AV</a:t>
            </a:r>
            <a:br>
              <a:rPr lang="sv-SE" dirty="0" smtClean="0"/>
            </a:br>
            <a:r>
              <a:rPr lang="sv-SE" dirty="0" smtClean="0"/>
              <a:t>REVOLUTIONEN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329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v-SE" dirty="0"/>
              <a:t>Vilka är orsakerna till att den industriella revolutionen startar i Storbritannien? Lyft fram både politiska, ekonomiska och sociala orsaker till varför revolutionen startade i Storbritannien</a:t>
            </a:r>
            <a:r>
              <a:rPr lang="sv-SE" dirty="0" smtClean="0"/>
              <a:t>.</a:t>
            </a:r>
          </a:p>
          <a:p>
            <a:r>
              <a:rPr lang="sv-SE"/>
              <a:t>Vilka viktiga uppfinningar skedde under perioden och hur påverkade det den industriella revolutionens utveckling?</a:t>
            </a:r>
          </a:p>
          <a:p>
            <a:pPr lvl="0"/>
            <a:r>
              <a:rPr lang="sv-SE" dirty="0" smtClean="0"/>
              <a:t>Gör </a:t>
            </a:r>
            <a:r>
              <a:rPr lang="sv-SE" dirty="0"/>
              <a:t>en jämförelse och redovisa likheter och skillnader mellan </a:t>
            </a:r>
            <a:r>
              <a:rPr lang="sv-SE" dirty="0" smtClean="0"/>
              <a:t>de tre revolutioner ni studerat. </a:t>
            </a:r>
            <a:r>
              <a:rPr lang="sv-SE" dirty="0"/>
              <a:t>Våga diskutera detta svar även om ni inte ser en uppenbar koppling…</a:t>
            </a: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Frågor att jobba med: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477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bunden">
  <a:themeElements>
    <a:clrScheme name="Inbunden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Inbunden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nbunden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153</TotalTime>
  <Words>291</Words>
  <Application>Microsoft Office PowerPoint</Application>
  <PresentationFormat>Bildspel på skärmen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Inbunden</vt:lpstr>
      <vt:lpstr> DEN INDUSTRIELLA REVOLUTIONEN</vt:lpstr>
      <vt:lpstr>Övergripande förklaring</vt:lpstr>
      <vt:lpstr>VARFÖR I STORBRITTANIEN</vt:lpstr>
      <vt:lpstr>UTVECKLINGEN AV REVOLUTIONEN</vt:lpstr>
      <vt:lpstr>PowerPoint-presentation</vt:lpstr>
      <vt:lpstr>KONSEKVENSER AV REVOLUTIONEN</vt:lpstr>
      <vt:lpstr>Frågor att jobba med: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 INDUSTRIELLA REVOLUTIONEN</dc:title>
  <dc:creator>Erna Selimagic</dc:creator>
  <cp:lastModifiedBy>Jonas Ekervärn</cp:lastModifiedBy>
  <cp:revision>16</cp:revision>
  <dcterms:created xsi:type="dcterms:W3CDTF">2012-12-10T15:42:18Z</dcterms:created>
  <dcterms:modified xsi:type="dcterms:W3CDTF">2014-01-07T07:24:12Z</dcterms:modified>
</cp:coreProperties>
</file>