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9" r:id="rId2"/>
    <p:sldId id="258" r:id="rId3"/>
    <p:sldId id="262" r:id="rId4"/>
    <p:sldId id="261" r:id="rId5"/>
    <p:sldId id="260" r:id="rId6"/>
    <p:sldId id="263" r:id="rId7"/>
    <p:sldId id="264" r:id="rId8"/>
    <p:sldId id="256" r:id="rId9"/>
    <p:sldId id="257" r:id="rId10"/>
    <p:sldId id="265" r:id="rId11"/>
    <p:sldId id="266" r:id="rId12"/>
    <p:sldId id="267" r:id="rId13"/>
    <p:sldId id="268" r:id="rId14"/>
    <p:sldId id="269" r:id="rId15"/>
    <p:sldId id="270" r:id="rId16"/>
    <p:sldId id="271" r:id="rId17"/>
    <p:sldId id="272" r:id="rId18"/>
    <p:sldId id="273" r:id="rId19"/>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71" autoAdjust="0"/>
  </p:normalViewPr>
  <p:slideViewPr>
    <p:cSldViewPr>
      <p:cViewPr>
        <p:scale>
          <a:sx n="75" d="100"/>
          <a:sy n="75" d="100"/>
        </p:scale>
        <p:origin x="-11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A6E9008-BE68-408F-AEB2-A85878605274}" type="datetimeFigureOut">
              <a:rPr lang="sv-SE" smtClean="0"/>
              <a:t>2013-10-10</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CFDA39A-B61C-4A01-86D3-BA79662CEAFD}" type="slidenum">
              <a:rPr lang="sv-SE" smtClean="0"/>
              <a:t>‹#›</a:t>
            </a:fld>
            <a:endParaRPr lang="sv-SE"/>
          </a:p>
        </p:txBody>
      </p:sp>
    </p:spTree>
    <p:extLst>
      <p:ext uri="{BB962C8B-B14F-4D97-AF65-F5344CB8AC3E}">
        <p14:creationId xmlns:p14="http://schemas.microsoft.com/office/powerpoint/2010/main" val="776042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4F2F32-E5D4-41D1-ADFE-9F9BDC699E78}" type="datetimeFigureOut">
              <a:rPr lang="sv-SE" smtClean="0"/>
              <a:t>2013-10-10</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3C51D4-B4DD-490A-BB6F-09B1085C471F}" type="slidenum">
              <a:rPr lang="sv-SE" smtClean="0"/>
              <a:t>‹#›</a:t>
            </a:fld>
            <a:endParaRPr lang="sv-SE"/>
          </a:p>
        </p:txBody>
      </p:sp>
    </p:spTree>
    <p:extLst>
      <p:ext uri="{BB962C8B-B14F-4D97-AF65-F5344CB8AC3E}">
        <p14:creationId xmlns:p14="http://schemas.microsoft.com/office/powerpoint/2010/main" val="389052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a:t>
            </a:fld>
            <a:endParaRPr lang="sv-SE"/>
          </a:p>
        </p:txBody>
      </p:sp>
    </p:spTree>
    <p:extLst>
      <p:ext uri="{BB962C8B-B14F-4D97-AF65-F5344CB8AC3E}">
        <p14:creationId xmlns:p14="http://schemas.microsoft.com/office/powerpoint/2010/main" val="2367830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10</a:t>
            </a:fld>
            <a:endParaRPr lang="sv-SE"/>
          </a:p>
        </p:txBody>
      </p:sp>
    </p:spTree>
    <p:extLst>
      <p:ext uri="{BB962C8B-B14F-4D97-AF65-F5344CB8AC3E}">
        <p14:creationId xmlns:p14="http://schemas.microsoft.com/office/powerpoint/2010/main" val="4161820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11</a:t>
            </a:fld>
            <a:endParaRPr lang="sv-SE"/>
          </a:p>
        </p:txBody>
      </p:sp>
    </p:spTree>
    <p:extLst>
      <p:ext uri="{BB962C8B-B14F-4D97-AF65-F5344CB8AC3E}">
        <p14:creationId xmlns:p14="http://schemas.microsoft.com/office/powerpoint/2010/main" val="2009605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12</a:t>
            </a:fld>
            <a:endParaRPr lang="sv-SE"/>
          </a:p>
        </p:txBody>
      </p:sp>
    </p:spTree>
    <p:extLst>
      <p:ext uri="{BB962C8B-B14F-4D97-AF65-F5344CB8AC3E}">
        <p14:creationId xmlns:p14="http://schemas.microsoft.com/office/powerpoint/2010/main" val="335555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13</a:t>
            </a:fld>
            <a:endParaRPr lang="sv-SE"/>
          </a:p>
        </p:txBody>
      </p:sp>
    </p:spTree>
    <p:extLst>
      <p:ext uri="{BB962C8B-B14F-4D97-AF65-F5344CB8AC3E}">
        <p14:creationId xmlns:p14="http://schemas.microsoft.com/office/powerpoint/2010/main" val="4095152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14</a:t>
            </a:fld>
            <a:endParaRPr lang="sv-SE"/>
          </a:p>
        </p:txBody>
      </p:sp>
    </p:spTree>
    <p:extLst>
      <p:ext uri="{BB962C8B-B14F-4D97-AF65-F5344CB8AC3E}">
        <p14:creationId xmlns:p14="http://schemas.microsoft.com/office/powerpoint/2010/main" val="79972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15</a:t>
            </a:fld>
            <a:endParaRPr lang="sv-SE"/>
          </a:p>
        </p:txBody>
      </p:sp>
    </p:spTree>
    <p:extLst>
      <p:ext uri="{BB962C8B-B14F-4D97-AF65-F5344CB8AC3E}">
        <p14:creationId xmlns:p14="http://schemas.microsoft.com/office/powerpoint/2010/main" val="353825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16</a:t>
            </a:fld>
            <a:endParaRPr lang="sv-SE"/>
          </a:p>
        </p:txBody>
      </p:sp>
    </p:spTree>
    <p:extLst>
      <p:ext uri="{BB962C8B-B14F-4D97-AF65-F5344CB8AC3E}">
        <p14:creationId xmlns:p14="http://schemas.microsoft.com/office/powerpoint/2010/main" val="927847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17</a:t>
            </a:fld>
            <a:endParaRPr lang="sv-SE"/>
          </a:p>
        </p:txBody>
      </p:sp>
    </p:spTree>
    <p:extLst>
      <p:ext uri="{BB962C8B-B14F-4D97-AF65-F5344CB8AC3E}">
        <p14:creationId xmlns:p14="http://schemas.microsoft.com/office/powerpoint/2010/main" val="4064725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18</a:t>
            </a:fld>
            <a:endParaRPr lang="sv-SE"/>
          </a:p>
        </p:txBody>
      </p:sp>
    </p:spTree>
    <p:extLst>
      <p:ext uri="{BB962C8B-B14F-4D97-AF65-F5344CB8AC3E}">
        <p14:creationId xmlns:p14="http://schemas.microsoft.com/office/powerpoint/2010/main" val="341985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2</a:t>
            </a:fld>
            <a:endParaRPr lang="sv-SE"/>
          </a:p>
        </p:txBody>
      </p:sp>
    </p:spTree>
    <p:extLst>
      <p:ext uri="{BB962C8B-B14F-4D97-AF65-F5344CB8AC3E}">
        <p14:creationId xmlns:p14="http://schemas.microsoft.com/office/powerpoint/2010/main" val="164584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53C51D4-B4DD-490A-BB6F-09B1085C471F}" type="slidenum">
              <a:rPr lang="sv-SE" smtClean="0"/>
              <a:t>3</a:t>
            </a:fld>
            <a:endParaRPr lang="sv-SE"/>
          </a:p>
        </p:txBody>
      </p:sp>
    </p:spTree>
    <p:extLst>
      <p:ext uri="{BB962C8B-B14F-4D97-AF65-F5344CB8AC3E}">
        <p14:creationId xmlns:p14="http://schemas.microsoft.com/office/powerpoint/2010/main" val="3718191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4</a:t>
            </a:fld>
            <a:endParaRPr lang="sv-SE"/>
          </a:p>
        </p:txBody>
      </p:sp>
    </p:spTree>
    <p:extLst>
      <p:ext uri="{BB962C8B-B14F-4D97-AF65-F5344CB8AC3E}">
        <p14:creationId xmlns:p14="http://schemas.microsoft.com/office/powerpoint/2010/main" val="163955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5</a:t>
            </a:fld>
            <a:endParaRPr lang="sv-SE"/>
          </a:p>
        </p:txBody>
      </p:sp>
    </p:spTree>
    <p:extLst>
      <p:ext uri="{BB962C8B-B14F-4D97-AF65-F5344CB8AC3E}">
        <p14:creationId xmlns:p14="http://schemas.microsoft.com/office/powerpoint/2010/main" val="2684043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6</a:t>
            </a:fld>
            <a:endParaRPr lang="sv-SE"/>
          </a:p>
        </p:txBody>
      </p:sp>
    </p:spTree>
    <p:extLst>
      <p:ext uri="{BB962C8B-B14F-4D97-AF65-F5344CB8AC3E}">
        <p14:creationId xmlns:p14="http://schemas.microsoft.com/office/powerpoint/2010/main" val="3133044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7</a:t>
            </a:fld>
            <a:endParaRPr lang="sv-SE"/>
          </a:p>
        </p:txBody>
      </p:sp>
    </p:spTree>
    <p:extLst>
      <p:ext uri="{BB962C8B-B14F-4D97-AF65-F5344CB8AC3E}">
        <p14:creationId xmlns:p14="http://schemas.microsoft.com/office/powerpoint/2010/main" val="3560912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8</a:t>
            </a:fld>
            <a:endParaRPr lang="sv-SE"/>
          </a:p>
        </p:txBody>
      </p:sp>
    </p:spTree>
    <p:extLst>
      <p:ext uri="{BB962C8B-B14F-4D97-AF65-F5344CB8AC3E}">
        <p14:creationId xmlns:p14="http://schemas.microsoft.com/office/powerpoint/2010/main" val="1200646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53C51D4-B4DD-490A-BB6F-09B1085C471F}" type="slidenum">
              <a:rPr lang="sv-SE" smtClean="0"/>
              <a:t>9</a:t>
            </a:fld>
            <a:endParaRPr lang="sv-SE"/>
          </a:p>
        </p:txBody>
      </p:sp>
    </p:spTree>
    <p:extLst>
      <p:ext uri="{BB962C8B-B14F-4D97-AF65-F5344CB8AC3E}">
        <p14:creationId xmlns:p14="http://schemas.microsoft.com/office/powerpoint/2010/main" val="3967004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A1318F98-424B-4439-B914-946DF47440F5}" type="datetimeFigureOut">
              <a:rPr lang="sv-SE" smtClean="0"/>
              <a:t>2013-10-10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1318F98-424B-4439-B914-946DF47440F5}" type="datetimeFigureOut">
              <a:rPr lang="sv-SE" smtClean="0"/>
              <a:t>2013-10-10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1318F98-424B-4439-B914-946DF47440F5}" type="datetimeFigureOut">
              <a:rPr lang="sv-SE" smtClean="0"/>
              <a:t>2013-10-10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1318F98-424B-4439-B914-946DF47440F5}" type="datetimeFigureOut">
              <a:rPr lang="sv-SE" smtClean="0"/>
              <a:t>2013-10-10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A1318F98-424B-4439-B914-946DF47440F5}" type="datetimeFigureOut">
              <a:rPr lang="sv-SE" smtClean="0"/>
              <a:t>2013-10-10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A1318F98-424B-4439-B914-946DF47440F5}" type="datetimeFigureOut">
              <a:rPr lang="sv-SE" smtClean="0"/>
              <a:t>2013-10-10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Date Placeholder 6"/>
          <p:cNvSpPr>
            <a:spLocks noGrp="1"/>
          </p:cNvSpPr>
          <p:nvPr>
            <p:ph type="dt" sz="half" idx="10"/>
          </p:nvPr>
        </p:nvSpPr>
        <p:spPr/>
        <p:txBody>
          <a:bodyPr/>
          <a:lstStyle/>
          <a:p>
            <a:fld id="{A1318F98-424B-4439-B914-946DF47440F5}" type="datetimeFigureOut">
              <a:rPr lang="sv-SE" smtClean="0"/>
              <a:t>2013-10-10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A1318F98-424B-4439-B914-946DF47440F5}" type="datetimeFigureOut">
              <a:rPr lang="sv-SE" smtClean="0"/>
              <a:t>2013-10-10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18F98-424B-4439-B914-946DF47440F5}" type="datetimeFigureOut">
              <a:rPr lang="sv-SE" smtClean="0"/>
              <a:t>2013-10-10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39E3336-5C30-42AC-871D-11907C9380F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sv-SE" smtClean="0"/>
              <a:t>Klicka här för att ändra format</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A1318F98-424B-4439-B914-946DF47440F5}" type="datetimeFigureOut">
              <a:rPr lang="sv-SE" smtClean="0"/>
              <a:t>2013-10-10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39E3336-5C30-42AC-871D-11907C9380F1}" type="slidenum">
              <a:rPr lang="sv-SE" smtClean="0"/>
              <a:t>‹#›</a:t>
            </a:fld>
            <a:endParaRPr lang="sv-SE"/>
          </a:p>
        </p:txBody>
      </p:sp>
      <p:sp>
        <p:nvSpPr>
          <p:cNvPr id="9" name="Content Placeholder 8"/>
          <p:cNvSpPr>
            <a:spLocks noGrp="1"/>
          </p:cNvSpPr>
          <p:nvPr>
            <p:ph sz="quarter" idx="13"/>
          </p:nvPr>
        </p:nvSpPr>
        <p:spPr>
          <a:xfrm>
            <a:off x="304800" y="381000"/>
            <a:ext cx="7772400" cy="494284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sv-SE" smtClean="0"/>
              <a:t>Klicka här för att ändra format</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8" name="Date Placeholder 7"/>
          <p:cNvSpPr>
            <a:spLocks noGrp="1"/>
          </p:cNvSpPr>
          <p:nvPr>
            <p:ph type="dt" sz="half" idx="10"/>
          </p:nvPr>
        </p:nvSpPr>
        <p:spPr/>
        <p:txBody>
          <a:bodyPr/>
          <a:lstStyle/>
          <a:p>
            <a:fld id="{A1318F98-424B-4439-B914-946DF47440F5}" type="datetimeFigureOut">
              <a:rPr lang="sv-SE" smtClean="0"/>
              <a:t>2013-10-10</a:t>
            </a:fld>
            <a:endParaRPr lang="sv-SE"/>
          </a:p>
        </p:txBody>
      </p:sp>
      <p:sp>
        <p:nvSpPr>
          <p:cNvPr id="9" name="Slide Number Placeholder 8"/>
          <p:cNvSpPr>
            <a:spLocks noGrp="1"/>
          </p:cNvSpPr>
          <p:nvPr>
            <p:ph type="sldNum" sz="quarter" idx="11"/>
          </p:nvPr>
        </p:nvSpPr>
        <p:spPr/>
        <p:txBody>
          <a:bodyPr/>
          <a:lstStyle/>
          <a:p>
            <a:fld id="{B39E3336-5C30-42AC-871D-11907C9380F1}" type="slidenum">
              <a:rPr lang="sv-SE" smtClean="0"/>
              <a:t>‹#›</a:t>
            </a:fld>
            <a:endParaRPr lang="sv-SE"/>
          </a:p>
        </p:txBody>
      </p:sp>
      <p:sp>
        <p:nvSpPr>
          <p:cNvPr id="10" name="Footer Placeholder 9"/>
          <p:cNvSpPr>
            <a:spLocks noGrp="1"/>
          </p:cNvSpPr>
          <p:nvPr>
            <p:ph type="ftr" sz="quarter" idx="12"/>
          </p:nvPr>
        </p:nvSpPr>
        <p:spPr/>
        <p:txBody>
          <a:body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9E3336-5C30-42AC-871D-11907C9380F1}" type="slidenum">
              <a:rPr lang="sv-SE" smtClean="0"/>
              <a:t>‹#›</a:t>
            </a:fld>
            <a:endParaRPr lang="sv-S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sv-S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1318F98-424B-4439-B914-946DF47440F5}" type="datetimeFigureOut">
              <a:rPr lang="sv-SE" smtClean="0"/>
              <a:t>2013-10-10</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ftR5L57mG4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youtube.com/watch?v=sC6l1FyzaN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svd.se/kultur/understrecket/gud-kan-vara-yngre-an-man-trott_7497130.sv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De </a:t>
            </a:r>
            <a:r>
              <a:rPr lang="sv-SE" dirty="0" err="1" smtClean="0"/>
              <a:t>Abrahamitiska</a:t>
            </a:r>
            <a:r>
              <a:rPr lang="sv-SE" dirty="0" smtClean="0"/>
              <a:t> religionerna</a:t>
            </a:r>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8460" y="5013176"/>
            <a:ext cx="3278975" cy="1766689"/>
          </a:xfrm>
          <a:prstGeom prst="rect">
            <a:avLst/>
          </a:prstGeom>
        </p:spPr>
      </p:pic>
    </p:spTree>
    <p:extLst>
      <p:ext uri="{BB962C8B-B14F-4D97-AF65-F5344CB8AC3E}">
        <p14:creationId xmlns:p14="http://schemas.microsoft.com/office/powerpoint/2010/main" val="613715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Människan – den skapade</a:t>
            </a:r>
            <a:endParaRPr lang="sv-SE" dirty="0"/>
          </a:p>
        </p:txBody>
      </p:sp>
      <p:sp>
        <p:nvSpPr>
          <p:cNvPr id="3" name="Platshållare för innehåll 2"/>
          <p:cNvSpPr>
            <a:spLocks noGrp="1"/>
          </p:cNvSpPr>
          <p:nvPr>
            <p:ph idx="1"/>
          </p:nvPr>
        </p:nvSpPr>
        <p:spPr/>
        <p:txBody>
          <a:bodyPr>
            <a:normAutofit/>
          </a:bodyPr>
          <a:lstStyle/>
          <a:p>
            <a:r>
              <a:rPr lang="sv-SE" sz="3200" dirty="0" smtClean="0"/>
              <a:t>Gud har skapat människan till sin avbild</a:t>
            </a:r>
          </a:p>
          <a:p>
            <a:r>
              <a:rPr lang="sv-SE" sz="3200" dirty="0" smtClean="0"/>
              <a:t>Människan har ansvar att förvalta skapelsen – ta hand om världen och sina medmänniskor</a:t>
            </a:r>
          </a:p>
          <a:p>
            <a:r>
              <a:rPr lang="sv-SE" sz="3200" dirty="0" smtClean="0"/>
              <a:t>Gud stödjer och leder – skriften är ledstjärna</a:t>
            </a:r>
          </a:p>
          <a:p>
            <a:r>
              <a:rPr lang="sv-SE" sz="3200" dirty="0" smtClean="0"/>
              <a:t>Människan föds och dör – en gång! </a:t>
            </a:r>
            <a:br>
              <a:rPr lang="sv-SE" sz="3200" dirty="0" smtClean="0"/>
            </a:br>
            <a:r>
              <a:rPr lang="sv-SE" sz="3200" dirty="0" smtClean="0"/>
              <a:t>(tankar om dödsrike, tankar om uppståndelse vid tidens slut)</a:t>
            </a:r>
          </a:p>
        </p:txBody>
      </p:sp>
    </p:spTree>
    <p:extLst>
      <p:ext uri="{BB962C8B-B14F-4D97-AF65-F5344CB8AC3E}">
        <p14:creationId xmlns:p14="http://schemas.microsoft.com/office/powerpoint/2010/main" val="188535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Världen och tiden</a:t>
            </a:r>
            <a:endParaRPr lang="sv-SE" dirty="0"/>
          </a:p>
        </p:txBody>
      </p:sp>
      <p:sp>
        <p:nvSpPr>
          <p:cNvPr id="3" name="Platshållare för innehåll 2"/>
          <p:cNvSpPr>
            <a:spLocks noGrp="1"/>
          </p:cNvSpPr>
          <p:nvPr>
            <p:ph idx="1"/>
          </p:nvPr>
        </p:nvSpPr>
        <p:spPr/>
        <p:txBody>
          <a:bodyPr>
            <a:normAutofit/>
          </a:bodyPr>
          <a:lstStyle/>
          <a:p>
            <a:r>
              <a:rPr lang="sv-SE" sz="4000" dirty="0" smtClean="0"/>
              <a:t>Linjär tidsuppfattning: finns en början och ett slut </a:t>
            </a:r>
            <a:br>
              <a:rPr lang="sv-SE" sz="4000" dirty="0" smtClean="0"/>
            </a:br>
            <a:endParaRPr lang="sv-SE" sz="4000" dirty="0" smtClean="0"/>
          </a:p>
          <a:p>
            <a:r>
              <a:rPr lang="sv-SE" sz="4000" dirty="0" smtClean="0"/>
              <a:t>Gud har en gång skapat världen,  och ska en gång störta världen som vi känner den</a:t>
            </a:r>
            <a:endParaRPr lang="sv-SE" sz="4000" dirty="0"/>
          </a:p>
        </p:txBody>
      </p:sp>
    </p:spTree>
    <p:extLst>
      <p:ext uri="{BB962C8B-B14F-4D97-AF65-F5344CB8AC3E}">
        <p14:creationId xmlns:p14="http://schemas.microsoft.com/office/powerpoint/2010/main" val="178954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Uppenbarelser</a:t>
            </a:r>
            <a:endParaRPr lang="sv-SE" dirty="0"/>
          </a:p>
        </p:txBody>
      </p:sp>
      <p:sp>
        <p:nvSpPr>
          <p:cNvPr id="3" name="Platshållare för innehåll 2"/>
          <p:cNvSpPr>
            <a:spLocks noGrp="1"/>
          </p:cNvSpPr>
          <p:nvPr>
            <p:ph idx="1"/>
          </p:nvPr>
        </p:nvSpPr>
        <p:spPr/>
        <p:txBody>
          <a:bodyPr/>
          <a:lstStyle/>
          <a:p>
            <a:r>
              <a:rPr lang="sv-SE" sz="3600" dirty="0" smtClean="0"/>
              <a:t>Kunskapen om Gud har uppenbarats – Gud har visat sig för människor och kommunicerat direkt med dem</a:t>
            </a:r>
            <a:br>
              <a:rPr lang="sv-SE" sz="3600" dirty="0" smtClean="0"/>
            </a:br>
            <a:endParaRPr lang="sv-SE" sz="3600" dirty="0" smtClean="0"/>
          </a:p>
          <a:p>
            <a:r>
              <a:rPr lang="sv-SE" sz="3600" dirty="0" smtClean="0"/>
              <a:t>Därför är skriften viktig! </a:t>
            </a:r>
            <a:br>
              <a:rPr lang="sv-SE" sz="3600" dirty="0" smtClean="0"/>
            </a:br>
            <a:r>
              <a:rPr lang="sv-SE" sz="3600" dirty="0" smtClean="0"/>
              <a:t>(Där finns Guds budskap till människorna nedtecknat)</a:t>
            </a:r>
            <a:endParaRPr lang="sv-SE" sz="3600" dirty="0"/>
          </a:p>
          <a:p>
            <a:pPr lvl="1"/>
            <a:endParaRPr lang="sv-SE" dirty="0"/>
          </a:p>
        </p:txBody>
      </p:sp>
    </p:spTree>
    <p:extLst>
      <p:ext uri="{BB962C8B-B14F-4D97-AF65-F5344CB8AC3E}">
        <p14:creationId xmlns:p14="http://schemas.microsoft.com/office/powerpoint/2010/main" val="410815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Tillbedjan</a:t>
            </a:r>
            <a:endParaRPr lang="sv-SE" dirty="0"/>
          </a:p>
        </p:txBody>
      </p:sp>
      <p:sp>
        <p:nvSpPr>
          <p:cNvPr id="3" name="Platshållare för innehåll 2"/>
          <p:cNvSpPr>
            <a:spLocks noGrp="1"/>
          </p:cNvSpPr>
          <p:nvPr>
            <p:ph idx="1"/>
          </p:nvPr>
        </p:nvSpPr>
        <p:spPr/>
        <p:txBody>
          <a:bodyPr>
            <a:normAutofit/>
          </a:bodyPr>
          <a:lstStyle/>
          <a:p>
            <a:r>
              <a:rPr lang="sv-SE" sz="3600" dirty="0" smtClean="0"/>
              <a:t>Bön i bestämda former under bestämda tider</a:t>
            </a:r>
          </a:p>
          <a:p>
            <a:r>
              <a:rPr lang="sv-SE" sz="3600" dirty="0" smtClean="0"/>
              <a:t>Kollektiv tillbedjan</a:t>
            </a:r>
          </a:p>
          <a:p>
            <a:r>
              <a:rPr lang="sv-SE" sz="3600" dirty="0" smtClean="0"/>
              <a:t>Särskilda lokaler </a:t>
            </a:r>
          </a:p>
          <a:p>
            <a:r>
              <a:rPr lang="sv-SE" sz="3600" dirty="0" smtClean="0"/>
              <a:t>En dag i veckan extra viktig</a:t>
            </a:r>
            <a:endParaRPr lang="sv-SE" sz="3600" dirty="0"/>
          </a:p>
        </p:txBody>
      </p:sp>
    </p:spTree>
    <p:extLst>
      <p:ext uri="{BB962C8B-B14F-4D97-AF65-F5344CB8AC3E}">
        <p14:creationId xmlns:p14="http://schemas.microsoft.com/office/powerpoint/2010/main" val="206927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1196752"/>
            <a:ext cx="7620000" cy="1143000"/>
          </a:xfrm>
        </p:spPr>
        <p:txBody>
          <a:bodyPr/>
          <a:lstStyle/>
          <a:p>
            <a:r>
              <a:rPr lang="sv-SE" dirty="0" smtClean="0"/>
              <a:t>Gemensamma berättelser, </a:t>
            </a:r>
            <a:br>
              <a:rPr lang="sv-SE" dirty="0" smtClean="0"/>
            </a:br>
            <a:r>
              <a:rPr lang="sv-SE" dirty="0" smtClean="0"/>
              <a:t>gemensamma gestalter</a:t>
            </a:r>
            <a:endParaRPr lang="sv-SE" dirty="0"/>
          </a:p>
        </p:txBody>
      </p:sp>
      <p:sp>
        <p:nvSpPr>
          <p:cNvPr id="3" name="Platshållare för innehåll 2"/>
          <p:cNvSpPr>
            <a:spLocks noGrp="1"/>
          </p:cNvSpPr>
          <p:nvPr>
            <p:ph idx="1"/>
          </p:nvPr>
        </p:nvSpPr>
        <p:spPr>
          <a:xfrm>
            <a:off x="467544" y="2852936"/>
            <a:ext cx="7056784" cy="3648472"/>
          </a:xfrm>
        </p:spPr>
        <p:txBody>
          <a:bodyPr>
            <a:normAutofit/>
          </a:bodyPr>
          <a:lstStyle/>
          <a:p>
            <a:r>
              <a:rPr lang="sv-SE" sz="3600" dirty="0" smtClean="0"/>
              <a:t>Bibeln/Koranen</a:t>
            </a:r>
          </a:p>
          <a:p>
            <a:r>
              <a:rPr lang="sv-SE" sz="3600" dirty="0" smtClean="0"/>
              <a:t>Profeter</a:t>
            </a:r>
          </a:p>
          <a:p>
            <a:r>
              <a:rPr lang="sv-SE" sz="3600" dirty="0" smtClean="0"/>
              <a:t>Ängeln Gabriel, Rafael</a:t>
            </a:r>
            <a:endParaRPr lang="sv-SE" sz="3600" dirty="0"/>
          </a:p>
        </p:txBody>
      </p:sp>
    </p:spTree>
    <p:extLst>
      <p:ext uri="{BB962C8B-B14F-4D97-AF65-F5344CB8AC3E}">
        <p14:creationId xmlns:p14="http://schemas.microsoft.com/office/powerpoint/2010/main" val="810305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Skillnader</a:t>
            </a:r>
            <a:endParaRPr lang="sv-SE" dirty="0"/>
          </a:p>
        </p:txBody>
      </p:sp>
      <p:sp>
        <p:nvSpPr>
          <p:cNvPr id="3" name="Platshållare för innehåll 2"/>
          <p:cNvSpPr>
            <a:spLocks noGrp="1"/>
          </p:cNvSpPr>
          <p:nvPr>
            <p:ph idx="1"/>
          </p:nvPr>
        </p:nvSpPr>
        <p:spPr/>
        <p:txBody>
          <a:bodyPr>
            <a:normAutofit fontScale="77500" lnSpcReduction="20000"/>
          </a:bodyPr>
          <a:lstStyle/>
          <a:p>
            <a:r>
              <a:rPr lang="sv-SE" sz="3500" dirty="0" smtClean="0"/>
              <a:t>Synen på Jesus</a:t>
            </a:r>
          </a:p>
          <a:p>
            <a:pPr lvl="1"/>
            <a:r>
              <a:rPr lang="sv-SE" sz="2400" dirty="0" smtClean="0"/>
              <a:t>En lärd man? En viktig profet? Guds son?</a:t>
            </a:r>
            <a:br>
              <a:rPr lang="sv-SE" sz="2400" dirty="0" smtClean="0"/>
            </a:br>
            <a:endParaRPr lang="sv-SE" sz="2400" dirty="0" smtClean="0"/>
          </a:p>
          <a:p>
            <a:r>
              <a:rPr lang="sv-SE" sz="3500" dirty="0" smtClean="0"/>
              <a:t>Synen på Muhammed</a:t>
            </a:r>
          </a:p>
          <a:p>
            <a:pPr lvl="1"/>
            <a:r>
              <a:rPr lang="sv-SE" sz="2400" dirty="0" smtClean="0"/>
              <a:t>Den sista och största profeten?</a:t>
            </a:r>
            <a:r>
              <a:rPr lang="sv-SE" dirty="0" smtClean="0"/>
              <a:t/>
            </a:r>
            <a:br>
              <a:rPr lang="sv-SE" dirty="0" smtClean="0"/>
            </a:br>
            <a:endParaRPr lang="sv-SE" dirty="0" smtClean="0"/>
          </a:p>
          <a:p>
            <a:r>
              <a:rPr lang="sv-SE" sz="3500" dirty="0" smtClean="0"/>
              <a:t>Synen på Gud: kristna - Treenigheten</a:t>
            </a:r>
          </a:p>
          <a:p>
            <a:pPr lvl="1"/>
            <a:r>
              <a:rPr lang="sv-SE" sz="2400" dirty="0" smtClean="0"/>
              <a:t>Gud: fader och son och ande</a:t>
            </a:r>
            <a:r>
              <a:rPr lang="sv-SE" dirty="0" smtClean="0"/>
              <a:t/>
            </a:r>
            <a:br>
              <a:rPr lang="sv-SE" dirty="0" smtClean="0"/>
            </a:br>
            <a:endParaRPr lang="sv-SE" dirty="0" smtClean="0"/>
          </a:p>
          <a:p>
            <a:r>
              <a:rPr lang="sv-SE" sz="3500" dirty="0" smtClean="0"/>
              <a:t>De viktigaste händelserna </a:t>
            </a:r>
          </a:p>
          <a:p>
            <a:pPr lvl="1"/>
            <a:r>
              <a:rPr lang="sv-SE" sz="2400" dirty="0" smtClean="0"/>
              <a:t>Guds förbund med Mose</a:t>
            </a:r>
          </a:p>
          <a:p>
            <a:pPr lvl="1"/>
            <a:r>
              <a:rPr lang="sv-SE" sz="2400" dirty="0" smtClean="0"/>
              <a:t>Jesu liv och uppståndelse</a:t>
            </a:r>
          </a:p>
          <a:p>
            <a:pPr lvl="1"/>
            <a:r>
              <a:rPr lang="sv-SE" sz="2400" dirty="0" smtClean="0"/>
              <a:t>Muhammeds liv</a:t>
            </a:r>
            <a:r>
              <a:rPr lang="sv-SE" dirty="0" smtClean="0"/>
              <a:t/>
            </a:r>
            <a:br>
              <a:rPr lang="sv-SE" dirty="0" smtClean="0"/>
            </a:br>
            <a:r>
              <a:rPr lang="sv-SE" dirty="0" smtClean="0"/>
              <a:t/>
            </a:r>
            <a:br>
              <a:rPr lang="sv-SE" dirty="0" smtClean="0"/>
            </a:br>
            <a:r>
              <a:rPr lang="sv-SE" dirty="0" smtClean="0"/>
              <a:t/>
            </a:r>
            <a:br>
              <a:rPr lang="sv-SE" dirty="0" smtClean="0"/>
            </a:br>
            <a:r>
              <a:rPr lang="sv-SE" dirty="0" smtClean="0"/>
              <a:t/>
            </a:r>
            <a:br>
              <a:rPr lang="sv-SE" dirty="0" smtClean="0"/>
            </a:br>
            <a:endParaRPr lang="sv-SE" dirty="0"/>
          </a:p>
        </p:txBody>
      </p:sp>
    </p:spTree>
    <p:extLst>
      <p:ext uri="{BB962C8B-B14F-4D97-AF65-F5344CB8AC3E}">
        <p14:creationId xmlns:p14="http://schemas.microsoft.com/office/powerpoint/2010/main" val="417954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pPr algn="ctr"/>
            <a:r>
              <a:rPr lang="sv-SE" dirty="0" smtClean="0"/>
              <a:t>De </a:t>
            </a:r>
            <a:r>
              <a:rPr lang="sv-SE" dirty="0" err="1" smtClean="0"/>
              <a:t>abrahamitiska</a:t>
            </a:r>
            <a:r>
              <a:rPr lang="sv-SE" dirty="0" smtClean="0"/>
              <a:t> religionerna</a:t>
            </a:r>
            <a:endParaRPr lang="sv-SE" dirty="0"/>
          </a:p>
        </p:txBody>
      </p:sp>
      <p:sp>
        <p:nvSpPr>
          <p:cNvPr id="5" name="Platshållare för text 4"/>
          <p:cNvSpPr>
            <a:spLocks noGrp="1"/>
          </p:cNvSpPr>
          <p:nvPr>
            <p:ph type="body" idx="1"/>
          </p:nvPr>
        </p:nvSpPr>
        <p:spPr/>
        <p:txBody>
          <a:bodyPr/>
          <a:lstStyle/>
          <a:p>
            <a:r>
              <a:rPr lang="sv-SE" dirty="0" smtClean="0"/>
              <a:t>Likheter</a:t>
            </a:r>
            <a:endParaRPr lang="sv-SE" dirty="0"/>
          </a:p>
        </p:txBody>
      </p:sp>
      <p:sp>
        <p:nvSpPr>
          <p:cNvPr id="6" name="Platshållare för innehåll 5"/>
          <p:cNvSpPr>
            <a:spLocks noGrp="1"/>
          </p:cNvSpPr>
          <p:nvPr>
            <p:ph sz="half" idx="2"/>
          </p:nvPr>
        </p:nvSpPr>
        <p:spPr/>
        <p:txBody>
          <a:bodyPr>
            <a:normAutofit fontScale="92500" lnSpcReduction="20000"/>
          </a:bodyPr>
          <a:lstStyle/>
          <a:p>
            <a:r>
              <a:rPr lang="sv-SE" dirty="0" smtClean="0"/>
              <a:t>Gemensamma geografiska </a:t>
            </a:r>
            <a:r>
              <a:rPr lang="sv-SE" dirty="0"/>
              <a:t>rötter</a:t>
            </a:r>
          </a:p>
          <a:p>
            <a:r>
              <a:rPr lang="sv-SE" dirty="0"/>
              <a:t>Gemensamma idéer</a:t>
            </a:r>
          </a:p>
          <a:p>
            <a:pPr lvl="1"/>
            <a:r>
              <a:rPr lang="sv-SE" dirty="0"/>
              <a:t>Monoteism</a:t>
            </a:r>
          </a:p>
          <a:p>
            <a:pPr lvl="1"/>
            <a:r>
              <a:rPr lang="sv-SE" dirty="0"/>
              <a:t>Synen på Gud – skaparen</a:t>
            </a:r>
          </a:p>
          <a:p>
            <a:pPr lvl="1"/>
            <a:r>
              <a:rPr lang="sv-SE" dirty="0"/>
              <a:t>Synen på människan</a:t>
            </a:r>
          </a:p>
          <a:p>
            <a:pPr lvl="1"/>
            <a:r>
              <a:rPr lang="sv-SE" dirty="0"/>
              <a:t>Synen på tiden</a:t>
            </a:r>
          </a:p>
          <a:p>
            <a:pPr lvl="1"/>
            <a:r>
              <a:rPr lang="sv-SE" dirty="0"/>
              <a:t>Uppenbarelsereligioner </a:t>
            </a:r>
            <a:r>
              <a:rPr lang="sv-SE" dirty="0" smtClean="0"/>
              <a:t/>
            </a:r>
            <a:br>
              <a:rPr lang="sv-SE" dirty="0" smtClean="0"/>
            </a:br>
            <a:r>
              <a:rPr lang="sv-SE" dirty="0" smtClean="0">
                <a:sym typeface="Wingdings" pitchFamily="2" charset="2"/>
              </a:rPr>
              <a:t> </a:t>
            </a:r>
            <a:r>
              <a:rPr lang="sv-SE" dirty="0">
                <a:sym typeface="Wingdings" pitchFamily="2" charset="2"/>
              </a:rPr>
              <a:t>skriften viktig!</a:t>
            </a:r>
            <a:endParaRPr lang="sv-SE" dirty="0"/>
          </a:p>
          <a:p>
            <a:pPr lvl="1"/>
            <a:r>
              <a:rPr lang="sv-SE" dirty="0"/>
              <a:t>Tillbedjan</a:t>
            </a:r>
          </a:p>
          <a:p>
            <a:r>
              <a:rPr lang="sv-SE" dirty="0"/>
              <a:t>Gemensamma berättelser</a:t>
            </a:r>
          </a:p>
          <a:p>
            <a:pPr lvl="1"/>
            <a:r>
              <a:rPr lang="sv-SE" dirty="0"/>
              <a:t>Gemensamma profeter, änglar</a:t>
            </a:r>
          </a:p>
          <a:p>
            <a:endParaRPr lang="sv-SE" dirty="0"/>
          </a:p>
        </p:txBody>
      </p:sp>
      <p:sp>
        <p:nvSpPr>
          <p:cNvPr id="7" name="Platshållare för text 6"/>
          <p:cNvSpPr>
            <a:spLocks noGrp="1"/>
          </p:cNvSpPr>
          <p:nvPr>
            <p:ph type="body" sz="quarter" idx="3"/>
          </p:nvPr>
        </p:nvSpPr>
        <p:spPr/>
        <p:txBody>
          <a:bodyPr/>
          <a:lstStyle/>
          <a:p>
            <a:r>
              <a:rPr lang="sv-SE" dirty="0" smtClean="0"/>
              <a:t>Skillnader</a:t>
            </a:r>
            <a:endParaRPr lang="sv-SE" dirty="0"/>
          </a:p>
        </p:txBody>
      </p:sp>
      <p:sp>
        <p:nvSpPr>
          <p:cNvPr id="8" name="Platshållare för innehåll 7"/>
          <p:cNvSpPr>
            <a:spLocks noGrp="1"/>
          </p:cNvSpPr>
          <p:nvPr>
            <p:ph sz="quarter" idx="4"/>
          </p:nvPr>
        </p:nvSpPr>
        <p:spPr/>
        <p:txBody>
          <a:bodyPr>
            <a:normAutofit fontScale="85000" lnSpcReduction="20000"/>
          </a:bodyPr>
          <a:lstStyle/>
          <a:p>
            <a:r>
              <a:rPr lang="sv-SE" sz="2600" dirty="0"/>
              <a:t>Synen på Jesus</a:t>
            </a:r>
          </a:p>
          <a:p>
            <a:pPr lvl="1"/>
            <a:r>
              <a:rPr lang="sv-SE" dirty="0"/>
              <a:t>En lärd man? En viktig profet? Guds son?</a:t>
            </a:r>
          </a:p>
          <a:p>
            <a:r>
              <a:rPr lang="sv-SE" sz="2600" dirty="0"/>
              <a:t>Synen på Muhammed</a:t>
            </a:r>
          </a:p>
          <a:p>
            <a:pPr lvl="1"/>
            <a:r>
              <a:rPr lang="sv-SE" dirty="0"/>
              <a:t>Den sista och största profeten?</a:t>
            </a:r>
            <a:br>
              <a:rPr lang="sv-SE" dirty="0"/>
            </a:br>
            <a:endParaRPr lang="sv-SE" dirty="0"/>
          </a:p>
          <a:p>
            <a:r>
              <a:rPr lang="sv-SE" sz="2600" dirty="0"/>
              <a:t>Synen på Gud: </a:t>
            </a:r>
            <a:r>
              <a:rPr lang="sv-SE" sz="2600" dirty="0" smtClean="0"/>
              <a:t>kristna - Treenigheten</a:t>
            </a:r>
            <a:endParaRPr lang="sv-SE" sz="2600" dirty="0"/>
          </a:p>
          <a:p>
            <a:pPr lvl="1"/>
            <a:r>
              <a:rPr lang="sv-SE" dirty="0"/>
              <a:t>Gud: fader och son och ande</a:t>
            </a:r>
            <a:br>
              <a:rPr lang="sv-SE" dirty="0"/>
            </a:br>
            <a:endParaRPr lang="sv-SE" dirty="0"/>
          </a:p>
          <a:p>
            <a:r>
              <a:rPr lang="sv-SE" sz="2600" dirty="0"/>
              <a:t>De viktigaste händelserna </a:t>
            </a:r>
          </a:p>
          <a:p>
            <a:pPr lvl="1"/>
            <a:r>
              <a:rPr lang="sv-SE" dirty="0"/>
              <a:t>Guds förbund med Mose</a:t>
            </a:r>
          </a:p>
          <a:p>
            <a:pPr lvl="1"/>
            <a:r>
              <a:rPr lang="sv-SE" dirty="0"/>
              <a:t>Jesu död och uppståndelse</a:t>
            </a:r>
          </a:p>
          <a:p>
            <a:pPr lvl="1"/>
            <a:r>
              <a:rPr lang="sv-SE" dirty="0"/>
              <a:t>Muhammeds liv</a:t>
            </a:r>
          </a:p>
        </p:txBody>
      </p:sp>
    </p:spTree>
    <p:extLst>
      <p:ext uri="{BB962C8B-B14F-4D97-AF65-F5344CB8AC3E}">
        <p14:creationId xmlns:p14="http://schemas.microsoft.com/office/powerpoint/2010/main" val="294958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1475656" y="1916832"/>
            <a:ext cx="6102424" cy="923330"/>
          </a:xfrm>
          <a:prstGeom prst="rect">
            <a:avLst/>
          </a:prstGeom>
        </p:spPr>
        <p:txBody>
          <a:bodyPr wrap="square">
            <a:spAutoFit/>
          </a:bodyPr>
          <a:lstStyle/>
          <a:p>
            <a:r>
              <a:rPr lang="sv-SE" dirty="0" smtClean="0"/>
              <a:t>Del 1 </a:t>
            </a:r>
          </a:p>
          <a:p>
            <a:r>
              <a:rPr lang="sv-SE" dirty="0" smtClean="0">
                <a:hlinkClick r:id="rId3"/>
              </a:rPr>
              <a:t>http</a:t>
            </a:r>
            <a:r>
              <a:rPr lang="sv-SE" dirty="0">
                <a:hlinkClick r:id="rId3"/>
              </a:rPr>
              <a:t>://</a:t>
            </a:r>
            <a:r>
              <a:rPr lang="sv-SE" dirty="0" smtClean="0">
                <a:hlinkClick r:id="rId3"/>
              </a:rPr>
              <a:t>www.youtube.com/watch?v=ftR5L57mG4c</a:t>
            </a:r>
            <a:endParaRPr lang="sv-SE" dirty="0" smtClean="0"/>
          </a:p>
          <a:p>
            <a:endParaRPr lang="sv-SE" dirty="0"/>
          </a:p>
        </p:txBody>
      </p:sp>
      <p:sp>
        <p:nvSpPr>
          <p:cNvPr id="8" name="Rubrik 7"/>
          <p:cNvSpPr>
            <a:spLocks noGrp="1"/>
          </p:cNvSpPr>
          <p:nvPr>
            <p:ph type="title"/>
          </p:nvPr>
        </p:nvSpPr>
        <p:spPr>
          <a:xfrm>
            <a:off x="457200" y="274638"/>
            <a:ext cx="7620000" cy="1354162"/>
          </a:xfrm>
        </p:spPr>
        <p:txBody>
          <a:bodyPr/>
          <a:lstStyle/>
          <a:p>
            <a:r>
              <a:rPr lang="sv-SE" dirty="0" smtClean="0"/>
              <a:t>Åh, Herregud!</a:t>
            </a:r>
            <a:br>
              <a:rPr lang="sv-SE" dirty="0" smtClean="0"/>
            </a:br>
            <a:r>
              <a:rPr lang="sv-SE" sz="2000" dirty="0" smtClean="0"/>
              <a:t>Jonas Gardell om monoteism och varifrån Gud kommer</a:t>
            </a:r>
            <a:endParaRPr lang="sv-SE" dirty="0"/>
          </a:p>
        </p:txBody>
      </p:sp>
      <p:sp>
        <p:nvSpPr>
          <p:cNvPr id="10" name="Platshållare för innehåll 9"/>
          <p:cNvSpPr>
            <a:spLocks noGrp="1"/>
          </p:cNvSpPr>
          <p:nvPr>
            <p:ph idx="1"/>
          </p:nvPr>
        </p:nvSpPr>
        <p:spPr>
          <a:xfrm>
            <a:off x="457200" y="3212976"/>
            <a:ext cx="7620000" cy="3187824"/>
          </a:xfrm>
        </p:spPr>
        <p:txBody>
          <a:bodyPr>
            <a:normAutofit fontScale="92500" lnSpcReduction="10000"/>
          </a:bodyPr>
          <a:lstStyle/>
          <a:p>
            <a:pPr marL="114300" indent="0">
              <a:buNone/>
            </a:pPr>
            <a:r>
              <a:rPr lang="sv-SE" sz="2800" dirty="0" smtClean="0"/>
              <a:t>Fundera…</a:t>
            </a:r>
          </a:p>
          <a:p>
            <a:r>
              <a:rPr lang="sv-SE" dirty="0" smtClean="0"/>
              <a:t> När Jonas Gardell säger att han inte ”får ihop” Gud, vad kan han mena då?</a:t>
            </a:r>
          </a:p>
          <a:p>
            <a:r>
              <a:rPr lang="sv-SE" dirty="0" smtClean="0"/>
              <a:t>Vad menar Gardell med att flera olika Gudsbilder smälte samman till en?</a:t>
            </a:r>
          </a:p>
          <a:p>
            <a:r>
              <a:rPr lang="sv-SE" dirty="0" smtClean="0"/>
              <a:t>Gardell säger ”jag har kommit så långt i mina studier att jag kan vid det här laget säga, nästan helt säkert, ja rent av bevisa, att Gud inte finns. Och ändå tror jag, ohjälpligt”. Hur tror du han menar? Hur kan en religiös person hantera att vetenskapens bild krockar med den egna trons bild av Gud? </a:t>
            </a:r>
            <a:endParaRPr lang="sv-SE" dirty="0"/>
          </a:p>
        </p:txBody>
      </p:sp>
      <p:sp>
        <p:nvSpPr>
          <p:cNvPr id="9" name="Rektangel 8"/>
          <p:cNvSpPr/>
          <p:nvPr/>
        </p:nvSpPr>
        <p:spPr>
          <a:xfrm>
            <a:off x="1508696" y="2420888"/>
            <a:ext cx="5454352" cy="923330"/>
          </a:xfrm>
          <a:prstGeom prst="rect">
            <a:avLst/>
          </a:prstGeom>
        </p:spPr>
        <p:txBody>
          <a:bodyPr wrap="square">
            <a:spAutoFit/>
          </a:bodyPr>
          <a:lstStyle/>
          <a:p>
            <a:r>
              <a:rPr lang="sv-SE" dirty="0" smtClean="0"/>
              <a:t>Del 2 </a:t>
            </a:r>
          </a:p>
          <a:p>
            <a:r>
              <a:rPr lang="sv-SE" dirty="0" smtClean="0">
                <a:hlinkClick r:id="rId4"/>
              </a:rPr>
              <a:t>http</a:t>
            </a:r>
            <a:r>
              <a:rPr lang="sv-SE" dirty="0">
                <a:hlinkClick r:id="rId4"/>
              </a:rPr>
              <a:t>://</a:t>
            </a:r>
            <a:r>
              <a:rPr lang="sv-SE" dirty="0" smtClean="0">
                <a:hlinkClick r:id="rId4"/>
              </a:rPr>
              <a:t>www.youtube.com/watch?v=sC6l1FyzaN8</a:t>
            </a:r>
            <a:endParaRPr lang="sv-SE" dirty="0" smtClean="0"/>
          </a:p>
          <a:p>
            <a:endParaRPr lang="sv-SE" dirty="0"/>
          </a:p>
        </p:txBody>
      </p:sp>
    </p:spTree>
    <p:extLst>
      <p:ext uri="{BB962C8B-B14F-4D97-AF65-F5344CB8AC3E}">
        <p14:creationId xmlns:p14="http://schemas.microsoft.com/office/powerpoint/2010/main" val="3481868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Fördjupning… </a:t>
            </a:r>
            <a:endParaRPr lang="sv-SE" dirty="0"/>
          </a:p>
        </p:txBody>
      </p:sp>
      <p:sp>
        <p:nvSpPr>
          <p:cNvPr id="3" name="Platshållare för innehåll 2"/>
          <p:cNvSpPr>
            <a:spLocks noGrp="1"/>
          </p:cNvSpPr>
          <p:nvPr>
            <p:ph idx="1"/>
          </p:nvPr>
        </p:nvSpPr>
        <p:spPr/>
        <p:txBody>
          <a:bodyPr/>
          <a:lstStyle/>
          <a:p>
            <a:r>
              <a:rPr lang="sv-SE" dirty="0">
                <a:hlinkClick r:id="rId3"/>
              </a:rPr>
              <a:t>http://</a:t>
            </a:r>
            <a:r>
              <a:rPr lang="sv-SE" dirty="0" smtClean="0">
                <a:hlinkClick r:id="rId3"/>
              </a:rPr>
              <a:t>www.svd.se/kultur/understrecket/gud-kan-vara-yngre-an-man-trott_7497130.svd</a:t>
            </a:r>
            <a:endParaRPr lang="sv-SE" dirty="0" smtClean="0"/>
          </a:p>
          <a:p>
            <a:endParaRPr lang="sv-SE" dirty="0"/>
          </a:p>
        </p:txBody>
      </p:sp>
    </p:spTree>
    <p:extLst>
      <p:ext uri="{BB962C8B-B14F-4D97-AF65-F5344CB8AC3E}">
        <p14:creationId xmlns:p14="http://schemas.microsoft.com/office/powerpoint/2010/main" val="501111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9512" y="260648"/>
            <a:ext cx="7620000" cy="1143000"/>
          </a:xfrm>
        </p:spPr>
        <p:txBody>
          <a:bodyPr/>
          <a:lstStyle/>
          <a:p>
            <a:r>
              <a:rPr lang="sv-SE" dirty="0" smtClean="0"/>
              <a:t>Gemensamma rötter</a:t>
            </a:r>
            <a:endParaRPr lang="sv-SE" dirty="0"/>
          </a:p>
        </p:txBody>
      </p:sp>
      <p:sp>
        <p:nvSpPr>
          <p:cNvPr id="7" name="Platshållare för innehåll 6"/>
          <p:cNvSpPr>
            <a:spLocks noGrp="1"/>
          </p:cNvSpPr>
          <p:nvPr>
            <p:ph idx="1"/>
          </p:nvPr>
        </p:nvSpPr>
        <p:spPr>
          <a:xfrm>
            <a:off x="395536" y="1556792"/>
            <a:ext cx="7620000" cy="4800600"/>
          </a:xfrm>
        </p:spPr>
        <p:txBody>
          <a:bodyPr>
            <a:normAutofit/>
          </a:bodyPr>
          <a:lstStyle/>
          <a:p>
            <a:r>
              <a:rPr lang="sv-SE" sz="3600" dirty="0" smtClean="0"/>
              <a:t>Judendom, Kristendom och Islam har ursprung i Mellanöstern</a:t>
            </a:r>
          </a:p>
          <a:p>
            <a:r>
              <a:rPr lang="sv-SE" sz="3600" dirty="0" smtClean="0"/>
              <a:t>Alla tre räknar sitt ursprung tillbaka till Abraham</a:t>
            </a:r>
          </a:p>
          <a:p>
            <a:pPr lvl="2"/>
            <a:r>
              <a:rPr lang="sv-SE" sz="2800" dirty="0" smtClean="0"/>
              <a:t>omkring år 1800 </a:t>
            </a:r>
            <a:r>
              <a:rPr lang="sv-SE" sz="2800" dirty="0" err="1" smtClean="0"/>
              <a:t>fvt</a:t>
            </a:r>
            <a:endParaRPr lang="sv-SE" sz="2800" dirty="0" smtClean="0"/>
          </a:p>
          <a:p>
            <a:pPr lvl="2"/>
            <a:r>
              <a:rPr lang="sv-SE" sz="2800" dirty="0" smtClean="0"/>
              <a:t>Från staden Ur i Mesopotamien </a:t>
            </a:r>
            <a:br>
              <a:rPr lang="sv-SE" sz="2800" dirty="0" smtClean="0"/>
            </a:br>
            <a:r>
              <a:rPr lang="sv-SE" sz="2800" dirty="0" smtClean="0"/>
              <a:t>(ung. dagens Irak)</a:t>
            </a:r>
          </a:p>
          <a:p>
            <a:pPr lvl="2"/>
            <a:r>
              <a:rPr lang="sv-SE" sz="2800" dirty="0" smtClean="0"/>
              <a:t>Gud sade åt honom att vandra med sitt folk till </a:t>
            </a:r>
            <a:r>
              <a:rPr lang="sv-SE" sz="2800" dirty="0" err="1" smtClean="0"/>
              <a:t>Kaanan</a:t>
            </a:r>
            <a:r>
              <a:rPr lang="sv-SE" sz="2800" dirty="0" smtClean="0"/>
              <a:t> (dagens Israel)</a:t>
            </a:r>
          </a:p>
        </p:txBody>
      </p:sp>
    </p:spTree>
    <p:extLst>
      <p:ext uri="{BB962C8B-B14F-4D97-AF65-F5344CB8AC3E}">
        <p14:creationId xmlns:p14="http://schemas.microsoft.com/office/powerpoint/2010/main" val="313454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7685"/>
            <a:ext cx="8870948" cy="5832648"/>
          </a:xfrm>
          <a:prstGeom prst="rect">
            <a:avLst/>
          </a:prstGeom>
        </p:spPr>
      </p:pic>
      <p:sp>
        <p:nvSpPr>
          <p:cNvPr id="5" name="Rektangel 4"/>
          <p:cNvSpPr/>
          <p:nvPr/>
        </p:nvSpPr>
        <p:spPr>
          <a:xfrm>
            <a:off x="251520" y="6211669"/>
            <a:ext cx="8244408" cy="246221"/>
          </a:xfrm>
          <a:prstGeom prst="rect">
            <a:avLst/>
          </a:prstGeom>
        </p:spPr>
        <p:txBody>
          <a:bodyPr wrap="square">
            <a:spAutoFit/>
          </a:bodyPr>
          <a:lstStyle/>
          <a:p>
            <a:r>
              <a:rPr lang="sv-SE" sz="1000" dirty="0" smtClean="0"/>
              <a:t>Bildkälla: http</a:t>
            </a:r>
            <a:r>
              <a:rPr lang="sv-SE" sz="1000" dirty="0"/>
              <a:t>://acaciainthedesert.files.wordpress.com/2011/09/map-journey-abraham.jpg</a:t>
            </a:r>
          </a:p>
        </p:txBody>
      </p:sp>
    </p:spTree>
    <p:extLst>
      <p:ext uri="{BB962C8B-B14F-4D97-AF65-F5344CB8AC3E}">
        <p14:creationId xmlns:p14="http://schemas.microsoft.com/office/powerpoint/2010/main" val="258176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23528" y="404664"/>
            <a:ext cx="7859216" cy="6048672"/>
          </a:xfrm>
        </p:spPr>
        <p:txBody>
          <a:bodyPr/>
          <a:lstStyle/>
          <a:p>
            <a:pPr marL="114300" indent="0" algn="ctr">
              <a:buNone/>
            </a:pPr>
            <a:r>
              <a:rPr lang="sv-SE" dirty="0"/>
              <a:t>När </a:t>
            </a:r>
            <a:r>
              <a:rPr lang="sv-SE" dirty="0" err="1"/>
              <a:t>Abram</a:t>
            </a:r>
            <a:r>
              <a:rPr lang="sv-SE" dirty="0"/>
              <a:t> var 99 år uppenbarade sig Herren för honom och sade: </a:t>
            </a:r>
            <a:br>
              <a:rPr lang="sv-SE" dirty="0"/>
            </a:br>
            <a:r>
              <a:rPr lang="sv-SE" dirty="0"/>
              <a:t>”Jag är Gud den Väldige. Håll dig alltid till mig och var oförvitlig. </a:t>
            </a:r>
            <a:br>
              <a:rPr lang="sv-SE" dirty="0"/>
            </a:br>
            <a:r>
              <a:rPr lang="sv-SE" dirty="0"/>
              <a:t>Jag skall </a:t>
            </a:r>
            <a:r>
              <a:rPr lang="sv-SE" b="1" dirty="0"/>
              <a:t>instifta ett förbund </a:t>
            </a:r>
            <a:r>
              <a:rPr lang="sv-SE" dirty="0"/>
              <a:t>mellan mig och dig och göra din ätt övermåttan talrik.” </a:t>
            </a:r>
            <a:br>
              <a:rPr lang="sv-SE" dirty="0"/>
            </a:br>
            <a:r>
              <a:rPr lang="sv-SE" dirty="0"/>
              <a:t/>
            </a:r>
            <a:br>
              <a:rPr lang="sv-SE" dirty="0"/>
            </a:br>
            <a:r>
              <a:rPr lang="sv-SE" dirty="0"/>
              <a:t>Då föll </a:t>
            </a:r>
            <a:r>
              <a:rPr lang="sv-SE" dirty="0" err="1"/>
              <a:t>Abram</a:t>
            </a:r>
            <a:r>
              <a:rPr lang="sv-SE" dirty="0"/>
              <a:t> ner på sitt ansikte, och Gud sade till honom: ”Detta är mitt förbund med dig: du skall bli fader till många folk. Därför skall du inte längre heta </a:t>
            </a:r>
            <a:r>
              <a:rPr lang="sv-SE" dirty="0" err="1"/>
              <a:t>Abram</a:t>
            </a:r>
            <a:r>
              <a:rPr lang="sv-SE" dirty="0"/>
              <a:t>: ditt namn skall vara Abraham, ty jag skall låta dig bli fader till många folk. Jag skall göra dig övermåttan fruktsam, och folk och kungar skall utgå från dig.</a:t>
            </a:r>
            <a:r>
              <a:rPr lang="sv-SE" b="1" dirty="0"/>
              <a:t> </a:t>
            </a:r>
            <a:r>
              <a:rPr lang="sv-SE" b="1" dirty="0" smtClean="0"/>
              <a:t/>
            </a:r>
            <a:br>
              <a:rPr lang="sv-SE" b="1" dirty="0" smtClean="0"/>
            </a:br>
            <a:r>
              <a:rPr lang="sv-SE" b="1" dirty="0" smtClean="0"/>
              <a:t/>
            </a:r>
            <a:br>
              <a:rPr lang="sv-SE" b="1" dirty="0" smtClean="0"/>
            </a:br>
            <a:r>
              <a:rPr lang="sv-SE" b="1" dirty="0" smtClean="0"/>
              <a:t>Jag </a:t>
            </a:r>
            <a:r>
              <a:rPr lang="sv-SE" b="1" dirty="0"/>
              <a:t>skall upprätthålla mitt förbund, förbundet mellan mig och dig och dina ättlingar i släktled efter släktled, ett evigt förbund: </a:t>
            </a:r>
            <a:r>
              <a:rPr lang="sv-SE" b="1" dirty="0" smtClean="0"/>
              <a:t/>
            </a:r>
            <a:br>
              <a:rPr lang="sv-SE" b="1" dirty="0" smtClean="0"/>
            </a:br>
            <a:r>
              <a:rPr lang="sv-SE" b="1" dirty="0" smtClean="0"/>
              <a:t>jag </a:t>
            </a:r>
            <a:r>
              <a:rPr lang="sv-SE" b="1" dirty="0"/>
              <a:t>skall vara din Gud och dina ättlingars Gud</a:t>
            </a:r>
            <a:r>
              <a:rPr lang="sv-SE" b="1" dirty="0" smtClean="0"/>
              <a:t>.</a:t>
            </a:r>
            <a:br>
              <a:rPr lang="sv-SE" b="1" dirty="0" smtClean="0"/>
            </a:br>
            <a:r>
              <a:rPr lang="sv-SE" b="1" dirty="0"/>
              <a:t> Jag skall ge dig och dina ättlingar det land där du nu bor som främling, hela Kanaan, som egendom för all framtid. </a:t>
            </a:r>
            <a:br>
              <a:rPr lang="sv-SE" b="1" dirty="0"/>
            </a:br>
            <a:r>
              <a:rPr lang="sv-SE" b="1" dirty="0"/>
              <a:t>Och jag skall vara deras Gud</a:t>
            </a:r>
            <a:r>
              <a:rPr lang="sv-SE" dirty="0" smtClean="0"/>
              <a:t>.”</a:t>
            </a:r>
          </a:p>
          <a:p>
            <a:pPr marL="114300" indent="0" algn="r">
              <a:buNone/>
            </a:pPr>
            <a:r>
              <a:rPr lang="sv-SE" sz="1200" dirty="0" smtClean="0"/>
              <a:t>1 Mos 17:1-8</a:t>
            </a:r>
            <a:endParaRPr lang="sv-SE" dirty="0"/>
          </a:p>
        </p:txBody>
      </p:sp>
    </p:spTree>
    <p:extLst>
      <p:ext uri="{BB962C8B-B14F-4D97-AF65-F5344CB8AC3E}">
        <p14:creationId xmlns:p14="http://schemas.microsoft.com/office/powerpoint/2010/main" val="326330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1720" y="191019"/>
            <a:ext cx="4608512" cy="666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137753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Likheter</a:t>
            </a:r>
            <a:endParaRPr lang="sv-SE" dirty="0"/>
          </a:p>
        </p:txBody>
      </p:sp>
      <p:sp>
        <p:nvSpPr>
          <p:cNvPr id="3" name="Platshållare för innehåll 2"/>
          <p:cNvSpPr>
            <a:spLocks noGrp="1"/>
          </p:cNvSpPr>
          <p:nvPr>
            <p:ph idx="1"/>
          </p:nvPr>
        </p:nvSpPr>
        <p:spPr/>
        <p:txBody>
          <a:bodyPr/>
          <a:lstStyle/>
          <a:p>
            <a:r>
              <a:rPr lang="sv-SE" sz="2800" dirty="0" smtClean="0"/>
              <a:t>Geografiska rötter</a:t>
            </a:r>
          </a:p>
          <a:p>
            <a:r>
              <a:rPr lang="sv-SE" sz="2800" dirty="0" smtClean="0"/>
              <a:t>Gemensamma idéer</a:t>
            </a:r>
          </a:p>
          <a:p>
            <a:pPr lvl="1"/>
            <a:r>
              <a:rPr lang="sv-SE" sz="2400" dirty="0" smtClean="0"/>
              <a:t>Monoteism</a:t>
            </a:r>
          </a:p>
          <a:p>
            <a:pPr lvl="1"/>
            <a:r>
              <a:rPr lang="sv-SE" sz="2400" dirty="0" smtClean="0"/>
              <a:t>Synen på Gud – skaparen</a:t>
            </a:r>
          </a:p>
          <a:p>
            <a:pPr lvl="1"/>
            <a:r>
              <a:rPr lang="sv-SE" sz="2400" dirty="0" smtClean="0"/>
              <a:t>Synen på människan</a:t>
            </a:r>
          </a:p>
          <a:p>
            <a:pPr lvl="1"/>
            <a:r>
              <a:rPr lang="sv-SE" sz="2400" dirty="0" smtClean="0"/>
              <a:t>Synen på tiden</a:t>
            </a:r>
          </a:p>
          <a:p>
            <a:pPr lvl="1"/>
            <a:r>
              <a:rPr lang="sv-SE" sz="2400" dirty="0" smtClean="0"/>
              <a:t>Uppenbarelsereligioner </a:t>
            </a:r>
            <a:r>
              <a:rPr lang="sv-SE" sz="2400" dirty="0" smtClean="0">
                <a:sym typeface="Wingdings" pitchFamily="2" charset="2"/>
              </a:rPr>
              <a:t> skriften viktig!</a:t>
            </a:r>
            <a:endParaRPr lang="sv-SE" sz="2400" dirty="0" smtClean="0"/>
          </a:p>
          <a:p>
            <a:pPr lvl="1"/>
            <a:r>
              <a:rPr lang="sv-SE" sz="2400" dirty="0" smtClean="0"/>
              <a:t>Tillbedjan</a:t>
            </a:r>
          </a:p>
          <a:p>
            <a:r>
              <a:rPr lang="sv-SE" sz="2800" dirty="0" smtClean="0"/>
              <a:t>Gemensamma berättelser</a:t>
            </a:r>
          </a:p>
          <a:p>
            <a:pPr lvl="1"/>
            <a:r>
              <a:rPr lang="sv-SE" sz="2400" dirty="0" smtClean="0"/>
              <a:t>Gemensamma profeter, änglar</a:t>
            </a:r>
          </a:p>
        </p:txBody>
      </p:sp>
    </p:spTree>
    <p:extLst>
      <p:ext uri="{BB962C8B-B14F-4D97-AF65-F5344CB8AC3E}">
        <p14:creationId xmlns:p14="http://schemas.microsoft.com/office/powerpoint/2010/main" val="49299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Monoteism</a:t>
            </a:r>
            <a:endParaRPr lang="sv-SE" dirty="0"/>
          </a:p>
        </p:txBody>
      </p:sp>
      <p:sp>
        <p:nvSpPr>
          <p:cNvPr id="3" name="Platshållare för innehåll 2"/>
          <p:cNvSpPr>
            <a:spLocks noGrp="1"/>
          </p:cNvSpPr>
          <p:nvPr>
            <p:ph idx="1"/>
          </p:nvPr>
        </p:nvSpPr>
        <p:spPr/>
        <p:txBody>
          <a:bodyPr/>
          <a:lstStyle/>
          <a:p>
            <a:r>
              <a:rPr lang="sv-SE" dirty="0" smtClean="0"/>
              <a:t>Under Abrahams tid och århundradena efter var man </a:t>
            </a:r>
            <a:r>
              <a:rPr lang="sv-SE" i="1" dirty="0" smtClean="0"/>
              <a:t>polyteister</a:t>
            </a:r>
            <a:r>
              <a:rPr lang="sv-SE" dirty="0" smtClean="0"/>
              <a:t> </a:t>
            </a:r>
          </a:p>
          <a:p>
            <a:r>
              <a:rPr lang="sv-SE" dirty="0" smtClean="0"/>
              <a:t>Abrahams Gud sluter förbund med folket – en ensam Gud</a:t>
            </a:r>
          </a:p>
          <a:p>
            <a:r>
              <a:rPr lang="sv-SE" dirty="0" smtClean="0"/>
              <a:t>Mose tar emot budorden: första budet </a:t>
            </a:r>
            <a:br>
              <a:rPr lang="sv-SE" dirty="0" smtClean="0"/>
            </a:br>
            <a:r>
              <a:rPr lang="sv-SE" dirty="0" smtClean="0"/>
              <a:t>”Du ska inte ha andra Gudar vid sidan av mig”</a:t>
            </a:r>
            <a:endParaRPr lang="sv-SE" dirty="0"/>
          </a:p>
        </p:txBody>
      </p:sp>
    </p:spTree>
    <p:extLst>
      <p:ext uri="{BB962C8B-B14F-4D97-AF65-F5344CB8AC3E}">
        <p14:creationId xmlns:p14="http://schemas.microsoft.com/office/powerpoint/2010/main" val="160459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811546488"/>
              </p:ext>
            </p:extLst>
          </p:nvPr>
        </p:nvGraphicFramePr>
        <p:xfrm>
          <a:off x="251520" y="1319241"/>
          <a:ext cx="7776864" cy="5979160"/>
        </p:xfrm>
        <a:graphic>
          <a:graphicData uri="http://schemas.openxmlformats.org/drawingml/2006/table">
            <a:tbl>
              <a:tblPr firstRow="1" bandRow="1">
                <a:tableStyleId>{F5AB1C69-6EDB-4FF4-983F-18BD219EF322}</a:tableStyleId>
              </a:tblPr>
              <a:tblGrid>
                <a:gridCol w="1944216"/>
                <a:gridCol w="3744416"/>
                <a:gridCol w="2088232"/>
              </a:tblGrid>
              <a:tr h="370840">
                <a:tc>
                  <a:txBody>
                    <a:bodyPr/>
                    <a:lstStyle/>
                    <a:p>
                      <a:pPr algn="ctr"/>
                      <a:r>
                        <a:rPr lang="sv-SE" dirty="0" smtClean="0"/>
                        <a:t>Judendom</a:t>
                      </a:r>
                      <a:endParaRPr lang="sv-SE" dirty="0"/>
                    </a:p>
                  </a:txBody>
                  <a:tcPr/>
                </a:tc>
                <a:tc>
                  <a:txBody>
                    <a:bodyPr/>
                    <a:lstStyle/>
                    <a:p>
                      <a:pPr algn="ctr"/>
                      <a:r>
                        <a:rPr lang="sv-SE" dirty="0" smtClean="0"/>
                        <a:t>Kristendom</a:t>
                      </a:r>
                      <a:endParaRPr lang="sv-SE" dirty="0"/>
                    </a:p>
                  </a:txBody>
                  <a:tcPr/>
                </a:tc>
                <a:tc>
                  <a:txBody>
                    <a:bodyPr/>
                    <a:lstStyle/>
                    <a:p>
                      <a:pPr algn="ctr"/>
                      <a:r>
                        <a:rPr lang="sv-SE" dirty="0" smtClean="0"/>
                        <a:t>Islam</a:t>
                      </a:r>
                      <a:endParaRPr lang="sv-SE" dirty="0"/>
                    </a:p>
                  </a:txBody>
                  <a:tcPr/>
                </a:tc>
              </a:tr>
              <a:tr h="370840">
                <a:tc>
                  <a:txBody>
                    <a:bodyPr/>
                    <a:lstStyle/>
                    <a:p>
                      <a:pPr algn="ctr"/>
                      <a:r>
                        <a:rPr lang="sv-SE" sz="2400" i="1" dirty="0" smtClean="0"/>
                        <a:t>Hör,</a:t>
                      </a:r>
                      <a:r>
                        <a:rPr lang="sv-SE" sz="2400" i="1" baseline="0" dirty="0" smtClean="0"/>
                        <a:t> Israel! Herren är </a:t>
                      </a:r>
                    </a:p>
                    <a:p>
                      <a:pPr algn="ctr"/>
                      <a:r>
                        <a:rPr lang="sv-SE" sz="2400" i="1" baseline="0" dirty="0" smtClean="0"/>
                        <a:t>vår Gud, </a:t>
                      </a:r>
                    </a:p>
                    <a:p>
                      <a:pPr algn="ctr"/>
                      <a:r>
                        <a:rPr lang="sv-SE" sz="2400" i="1" baseline="0" dirty="0" smtClean="0"/>
                        <a:t>Herren är en. </a:t>
                      </a:r>
                      <a:endParaRPr lang="sv-SE" sz="2400" i="1" dirty="0"/>
                    </a:p>
                  </a:txBody>
                  <a:tcPr/>
                </a:tc>
                <a:tc>
                  <a:txBody>
                    <a:bodyPr/>
                    <a:lstStyle/>
                    <a:p>
                      <a:r>
                        <a:rPr lang="sv-SE" sz="2400" i="1" dirty="0" smtClean="0"/>
                        <a:t>Jag tror på en enda Gud,</a:t>
                      </a:r>
                      <a:br>
                        <a:rPr lang="sv-SE" sz="2400" i="1" dirty="0" smtClean="0"/>
                      </a:br>
                      <a:r>
                        <a:rPr lang="sv-SE" sz="2400" i="1" dirty="0" smtClean="0"/>
                        <a:t>allsmäktig Fader,</a:t>
                      </a:r>
                      <a:br>
                        <a:rPr lang="sv-SE" sz="2400" i="1" dirty="0" smtClean="0"/>
                      </a:br>
                      <a:r>
                        <a:rPr lang="sv-SE" sz="2400" i="1" dirty="0" smtClean="0"/>
                        <a:t>skapare av himmel och jord, av allt vad synligt och osynligt är;</a:t>
                      </a:r>
                    </a:p>
                    <a:p>
                      <a:r>
                        <a:rPr lang="sv-SE" sz="800" i="1" dirty="0" smtClean="0"/>
                        <a:t/>
                      </a:r>
                      <a:br>
                        <a:rPr lang="sv-SE" sz="800" i="1" dirty="0" smtClean="0"/>
                      </a:br>
                      <a:r>
                        <a:rPr lang="sv-SE" sz="600" i="1" dirty="0" smtClean="0"/>
                        <a:t>och på en enda Herre, Jesus Kristus,</a:t>
                      </a:r>
                      <a:br>
                        <a:rPr lang="sv-SE" sz="600" i="1" dirty="0" smtClean="0"/>
                      </a:br>
                      <a:r>
                        <a:rPr lang="sv-SE" sz="600" i="1" dirty="0" smtClean="0"/>
                        <a:t>Guds enfödde Son,</a:t>
                      </a:r>
                      <a:br>
                        <a:rPr lang="sv-SE" sz="600" i="1" dirty="0" smtClean="0"/>
                      </a:br>
                      <a:r>
                        <a:rPr lang="sv-SE" sz="600" i="1" dirty="0" smtClean="0"/>
                        <a:t>född av Fadern före all tid,</a:t>
                      </a:r>
                      <a:r>
                        <a:rPr lang="sv-SE" sz="600" i="1" baseline="0" dirty="0" smtClean="0"/>
                        <a:t> </a:t>
                      </a:r>
                      <a:r>
                        <a:rPr lang="sv-SE" sz="600" i="1" dirty="0" smtClean="0"/>
                        <a:t>Gud av Gud,</a:t>
                      </a:r>
                      <a:br>
                        <a:rPr lang="sv-SE" sz="600" i="1" dirty="0" smtClean="0"/>
                      </a:br>
                      <a:r>
                        <a:rPr lang="sv-SE" sz="600" i="1" dirty="0" smtClean="0"/>
                        <a:t>ljus av ljus,</a:t>
                      </a:r>
                      <a:r>
                        <a:rPr lang="sv-SE" sz="600" i="1" baseline="0" dirty="0" smtClean="0"/>
                        <a:t> </a:t>
                      </a:r>
                      <a:r>
                        <a:rPr lang="sv-SE" sz="600" i="1" dirty="0" smtClean="0"/>
                        <a:t>sann Gud av sann Gud,</a:t>
                      </a:r>
                      <a:br>
                        <a:rPr lang="sv-SE" sz="600" i="1" dirty="0" smtClean="0"/>
                      </a:br>
                      <a:r>
                        <a:rPr lang="sv-SE" sz="600" i="1" dirty="0" smtClean="0"/>
                        <a:t>född och icke skapad,</a:t>
                      </a:r>
                      <a:br>
                        <a:rPr lang="sv-SE" sz="600" i="1" dirty="0" smtClean="0"/>
                      </a:br>
                      <a:r>
                        <a:rPr lang="sv-SE" sz="600" i="1" dirty="0" smtClean="0"/>
                        <a:t>av samma väsen som Fadern,</a:t>
                      </a:r>
                      <a:br>
                        <a:rPr lang="sv-SE" sz="600" i="1" dirty="0" smtClean="0"/>
                      </a:br>
                      <a:r>
                        <a:rPr lang="sv-SE" sz="600" i="1" dirty="0" smtClean="0"/>
                        <a:t>på honom genom vilken allting är skapat;</a:t>
                      </a:r>
                      <a:br>
                        <a:rPr lang="sv-SE" sz="600" i="1" dirty="0" smtClean="0"/>
                      </a:br>
                      <a:r>
                        <a:rPr lang="sv-SE" sz="600" i="1" dirty="0" smtClean="0"/>
                        <a:t>som för oss människor</a:t>
                      </a:r>
                      <a:br>
                        <a:rPr lang="sv-SE" sz="600" i="1" dirty="0" smtClean="0"/>
                      </a:br>
                      <a:r>
                        <a:rPr lang="sv-SE" sz="600" i="1" dirty="0" smtClean="0"/>
                        <a:t>och för vår salighets skull</a:t>
                      </a:r>
                      <a:br>
                        <a:rPr lang="sv-SE" sz="600" i="1" dirty="0" smtClean="0"/>
                      </a:br>
                      <a:r>
                        <a:rPr lang="sv-SE" sz="600" i="1" dirty="0" smtClean="0"/>
                        <a:t>har stigit ned från himmelen</a:t>
                      </a:r>
                      <a:br>
                        <a:rPr lang="sv-SE" sz="600" i="1" dirty="0" smtClean="0"/>
                      </a:br>
                      <a:r>
                        <a:rPr lang="sv-SE" sz="600" i="1" dirty="0" smtClean="0"/>
                        <a:t>och tagit mandom genom </a:t>
                      </a:r>
                      <a:br>
                        <a:rPr lang="sv-SE" sz="600" i="1" dirty="0" smtClean="0"/>
                      </a:br>
                      <a:r>
                        <a:rPr lang="sv-SE" sz="600" i="1" dirty="0" smtClean="0"/>
                        <a:t>den Helige Ande av jungfru Maria</a:t>
                      </a:r>
                      <a:br>
                        <a:rPr lang="sv-SE" sz="600" i="1" dirty="0" smtClean="0"/>
                      </a:br>
                      <a:r>
                        <a:rPr lang="sv-SE" sz="600" i="1" dirty="0" smtClean="0"/>
                        <a:t>och blivit människa;</a:t>
                      </a:r>
                      <a:br>
                        <a:rPr lang="sv-SE" sz="600" i="1" dirty="0" smtClean="0"/>
                      </a:br>
                      <a:r>
                        <a:rPr lang="sv-SE" sz="600" i="1" dirty="0" smtClean="0"/>
                        <a:t>som ock har blivit för oss korsfäst</a:t>
                      </a:r>
                      <a:br>
                        <a:rPr lang="sv-SE" sz="600" i="1" dirty="0" smtClean="0"/>
                      </a:br>
                      <a:r>
                        <a:rPr lang="sv-SE" sz="600" i="1" dirty="0" smtClean="0"/>
                        <a:t>under Pontius Pilatus,</a:t>
                      </a:r>
                      <a:br>
                        <a:rPr lang="sv-SE" sz="600" i="1" dirty="0" smtClean="0"/>
                      </a:br>
                      <a:r>
                        <a:rPr lang="sv-SE" sz="600" i="1" dirty="0" smtClean="0"/>
                        <a:t>lidit och blivit begraven;</a:t>
                      </a:r>
                      <a:br>
                        <a:rPr lang="sv-SE" sz="600" i="1" dirty="0" smtClean="0"/>
                      </a:br>
                      <a:r>
                        <a:rPr lang="sv-SE" sz="600" i="1" dirty="0" smtClean="0"/>
                        <a:t>som på tredje dagen har uppstått, </a:t>
                      </a:r>
                      <a:br>
                        <a:rPr lang="sv-SE" sz="600" i="1" dirty="0" smtClean="0"/>
                      </a:br>
                      <a:r>
                        <a:rPr lang="sv-SE" sz="600" i="1" dirty="0" smtClean="0"/>
                        <a:t>efter skrifterna,</a:t>
                      </a:r>
                      <a:br>
                        <a:rPr lang="sv-SE" sz="600" i="1" dirty="0" smtClean="0"/>
                      </a:br>
                      <a:r>
                        <a:rPr lang="sv-SE" sz="600" i="1" dirty="0" smtClean="0"/>
                        <a:t>och stigit upp till himmelen</a:t>
                      </a:r>
                      <a:br>
                        <a:rPr lang="sv-SE" sz="600" i="1" dirty="0" smtClean="0"/>
                      </a:br>
                      <a:r>
                        <a:rPr lang="sv-SE" sz="600" i="1" dirty="0" smtClean="0"/>
                        <a:t>och sitter på Faderns högra sida;</a:t>
                      </a:r>
                      <a:br>
                        <a:rPr lang="sv-SE" sz="600" i="1" dirty="0" smtClean="0"/>
                      </a:br>
                      <a:r>
                        <a:rPr lang="sv-SE" sz="600" i="1" dirty="0" smtClean="0"/>
                        <a:t>därifrån igenkommande i härlighet</a:t>
                      </a:r>
                      <a:br>
                        <a:rPr lang="sv-SE" sz="600" i="1" dirty="0" smtClean="0"/>
                      </a:br>
                      <a:r>
                        <a:rPr lang="sv-SE" sz="600" i="1" dirty="0" smtClean="0"/>
                        <a:t>till att döma levande och döda,</a:t>
                      </a:r>
                      <a:br>
                        <a:rPr lang="sv-SE" sz="600" i="1" dirty="0" smtClean="0"/>
                      </a:br>
                      <a:r>
                        <a:rPr lang="sv-SE" sz="600" i="1" dirty="0" smtClean="0"/>
                        <a:t>på vilkens rike icke skall varda någon ände;</a:t>
                      </a:r>
                    </a:p>
                    <a:p>
                      <a:r>
                        <a:rPr lang="sv-SE" sz="600" i="1" dirty="0" smtClean="0"/>
                        <a:t>och på den Helige Ande,</a:t>
                      </a:r>
                      <a:br>
                        <a:rPr lang="sv-SE" sz="600" i="1" dirty="0" smtClean="0"/>
                      </a:br>
                      <a:r>
                        <a:rPr lang="sv-SE" sz="600" i="1" dirty="0" smtClean="0"/>
                        <a:t>Herren och livgivaren,</a:t>
                      </a:r>
                      <a:br>
                        <a:rPr lang="sv-SE" sz="600" i="1" dirty="0" smtClean="0"/>
                      </a:br>
                      <a:r>
                        <a:rPr lang="sv-SE" sz="600" i="1" dirty="0" smtClean="0"/>
                        <a:t>som utgår av Fadern </a:t>
                      </a:r>
                      <a:r>
                        <a:rPr lang="sv-SE" sz="600" i="1" u="none" dirty="0" smtClean="0">
                          <a:solidFill>
                            <a:schemeClr val="tx1"/>
                          </a:solidFill>
                        </a:rPr>
                        <a:t>o</a:t>
                      </a:r>
                      <a:r>
                        <a:rPr lang="sv-SE" sz="600" i="1" u="none" baseline="0" dirty="0" smtClean="0">
                          <a:solidFill>
                            <a:schemeClr val="tx1"/>
                          </a:solidFill>
                        </a:rPr>
                        <a:t>ch sonen</a:t>
                      </a:r>
                      <a:r>
                        <a:rPr lang="sv-SE" sz="600" i="1" dirty="0" smtClean="0"/>
                        <a:t>, </a:t>
                      </a:r>
                      <a:br>
                        <a:rPr lang="sv-SE" sz="600" i="1" dirty="0" smtClean="0"/>
                      </a:br>
                      <a:r>
                        <a:rPr lang="sv-SE" sz="600" i="1" dirty="0" smtClean="0"/>
                        <a:t>på honom som tillika </a:t>
                      </a:r>
                      <a:br>
                        <a:rPr lang="sv-SE" sz="600" i="1" dirty="0" smtClean="0"/>
                      </a:br>
                      <a:r>
                        <a:rPr lang="sv-SE" sz="600" i="1" dirty="0" smtClean="0"/>
                        <a:t>med Fadern och Sonen tillbedes och äras</a:t>
                      </a:r>
                      <a:br>
                        <a:rPr lang="sv-SE" sz="600" i="1" dirty="0" smtClean="0"/>
                      </a:br>
                      <a:r>
                        <a:rPr lang="sv-SE" sz="600" i="1" dirty="0" smtClean="0"/>
                        <a:t>och som har talat genom profeterna;</a:t>
                      </a:r>
                    </a:p>
                    <a:p>
                      <a:r>
                        <a:rPr lang="sv-SE" sz="600" i="1" dirty="0" smtClean="0"/>
                        <a:t>och på en enda, helig,</a:t>
                      </a:r>
                      <a:br>
                        <a:rPr lang="sv-SE" sz="600" i="1" dirty="0" smtClean="0"/>
                      </a:br>
                      <a:r>
                        <a:rPr lang="sv-SE" sz="600" i="1" dirty="0" smtClean="0"/>
                        <a:t>allmännelig och apostolisk kyrka.</a:t>
                      </a:r>
                    </a:p>
                    <a:p>
                      <a:r>
                        <a:rPr lang="sv-SE" sz="600" i="1" dirty="0" smtClean="0"/>
                        <a:t>Jag bekänner ett enda dop,</a:t>
                      </a:r>
                      <a:br>
                        <a:rPr lang="sv-SE" sz="600" i="1" dirty="0" smtClean="0"/>
                      </a:br>
                      <a:r>
                        <a:rPr lang="sv-SE" sz="600" i="1" dirty="0" smtClean="0"/>
                        <a:t>till syndernas förlåtelse,</a:t>
                      </a:r>
                      <a:br>
                        <a:rPr lang="sv-SE" sz="600" i="1" dirty="0" smtClean="0"/>
                      </a:br>
                      <a:r>
                        <a:rPr lang="sv-SE" sz="600" i="1" dirty="0" smtClean="0"/>
                        <a:t>och förväntar de dödas uppståndelse</a:t>
                      </a:r>
                      <a:br>
                        <a:rPr lang="sv-SE" sz="600" i="1" dirty="0" smtClean="0"/>
                      </a:br>
                      <a:r>
                        <a:rPr lang="sv-SE" sz="600" i="1" dirty="0" smtClean="0"/>
                        <a:t>och den tillkommande världens liv.</a:t>
                      </a:r>
                      <a:br>
                        <a:rPr lang="sv-SE" sz="600" i="1" dirty="0" smtClean="0"/>
                      </a:br>
                      <a:r>
                        <a:rPr lang="sv-SE" sz="600" i="1" dirty="0" smtClean="0"/>
                        <a:t>Amen.</a:t>
                      </a:r>
                    </a:p>
                    <a:p>
                      <a:endParaRPr lang="sv-SE" dirty="0"/>
                    </a:p>
                  </a:txBody>
                  <a:tcPr/>
                </a:tc>
                <a:tc>
                  <a:txBody>
                    <a:bodyPr/>
                    <a:lstStyle/>
                    <a:p>
                      <a:pPr algn="ctr"/>
                      <a:r>
                        <a:rPr lang="sv-SE" sz="2400" i="1" dirty="0" smtClean="0"/>
                        <a:t>Det finns ingen gud utom Gud och Muhammed är </a:t>
                      </a:r>
                      <a:r>
                        <a:rPr lang="sv-SE" sz="2400" i="1" smtClean="0"/>
                        <a:t>Guds </a:t>
                      </a:r>
                      <a:r>
                        <a:rPr lang="sv-SE" sz="2400" i="1" smtClean="0"/>
                        <a:t>sändebud. </a:t>
                      </a:r>
                      <a:endParaRPr lang="sv-SE" sz="2400" i="1" dirty="0"/>
                    </a:p>
                  </a:txBody>
                  <a:tcPr/>
                </a:tc>
              </a:tr>
            </a:tbl>
          </a:graphicData>
        </a:graphic>
      </p:graphicFrame>
      <p:sp>
        <p:nvSpPr>
          <p:cNvPr id="5" name="Rubrik 4"/>
          <p:cNvSpPr>
            <a:spLocks noGrp="1"/>
          </p:cNvSpPr>
          <p:nvPr>
            <p:ph type="title"/>
          </p:nvPr>
        </p:nvSpPr>
        <p:spPr>
          <a:xfrm>
            <a:off x="457200" y="274638"/>
            <a:ext cx="7355160" cy="922114"/>
          </a:xfrm>
        </p:spPr>
        <p:txBody>
          <a:bodyPr/>
          <a:lstStyle/>
          <a:p>
            <a:pPr algn="ctr"/>
            <a:r>
              <a:rPr lang="sv-SE" dirty="0" smtClean="0"/>
              <a:t>Trosbekännelsen</a:t>
            </a:r>
            <a:endParaRPr lang="sv-SE" dirty="0"/>
          </a:p>
        </p:txBody>
      </p:sp>
    </p:spTree>
    <p:extLst>
      <p:ext uri="{BB962C8B-B14F-4D97-AF65-F5344CB8AC3E}">
        <p14:creationId xmlns:p14="http://schemas.microsoft.com/office/powerpoint/2010/main" val="2468316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Gud - skaparen</a:t>
            </a:r>
            <a:endParaRPr lang="sv-SE" dirty="0"/>
          </a:p>
        </p:txBody>
      </p:sp>
      <p:sp>
        <p:nvSpPr>
          <p:cNvPr id="3" name="Platshållare för innehåll 2"/>
          <p:cNvSpPr>
            <a:spLocks noGrp="1"/>
          </p:cNvSpPr>
          <p:nvPr>
            <p:ph idx="1"/>
          </p:nvPr>
        </p:nvSpPr>
        <p:spPr/>
        <p:txBody>
          <a:bodyPr>
            <a:normAutofit/>
          </a:bodyPr>
          <a:lstStyle/>
          <a:p>
            <a:r>
              <a:rPr lang="sv-SE" sz="4000" dirty="0" smtClean="0"/>
              <a:t>Gud är skapare av världen och allt som finns i den</a:t>
            </a:r>
            <a:br>
              <a:rPr lang="sv-SE" sz="4000" dirty="0" smtClean="0"/>
            </a:br>
            <a:endParaRPr lang="sv-SE" sz="4000" dirty="0" smtClean="0"/>
          </a:p>
          <a:p>
            <a:r>
              <a:rPr lang="sv-SE" sz="4000" dirty="0" smtClean="0"/>
              <a:t>Gud är större</a:t>
            </a:r>
            <a:endParaRPr lang="sv-SE" sz="4000" dirty="0"/>
          </a:p>
        </p:txBody>
      </p:sp>
    </p:spTree>
    <p:extLst>
      <p:ext uri="{BB962C8B-B14F-4D97-AF65-F5344CB8AC3E}">
        <p14:creationId xmlns:p14="http://schemas.microsoft.com/office/powerpoint/2010/main" val="315749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gränsande">
  <a:themeElements>
    <a:clrScheme name="Pap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ränsan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451</Words>
  <Application>Microsoft Office PowerPoint</Application>
  <PresentationFormat>Bildspel på skärmen (4:3)</PresentationFormat>
  <Paragraphs>124</Paragraphs>
  <Slides>18</Slides>
  <Notes>18</Notes>
  <HiddenSlides>0</HiddenSlides>
  <MMClips>0</MMClips>
  <ScaleCrop>false</ScaleCrop>
  <HeadingPairs>
    <vt:vector size="4" baseType="variant">
      <vt:variant>
        <vt:lpstr>Tema</vt:lpstr>
      </vt:variant>
      <vt:variant>
        <vt:i4>1</vt:i4>
      </vt:variant>
      <vt:variant>
        <vt:lpstr>Bildrubriker</vt:lpstr>
      </vt:variant>
      <vt:variant>
        <vt:i4>18</vt:i4>
      </vt:variant>
    </vt:vector>
  </HeadingPairs>
  <TitlesOfParts>
    <vt:vector size="19" baseType="lpstr">
      <vt:lpstr>Angränsande</vt:lpstr>
      <vt:lpstr>De Abrahamitiska religionerna</vt:lpstr>
      <vt:lpstr>Gemensamma rötter</vt:lpstr>
      <vt:lpstr>PowerPoint-presentation</vt:lpstr>
      <vt:lpstr>PowerPoint-presentation</vt:lpstr>
      <vt:lpstr>PowerPoint-presentation</vt:lpstr>
      <vt:lpstr>Likheter</vt:lpstr>
      <vt:lpstr>Monoteism</vt:lpstr>
      <vt:lpstr>Trosbekännelsen</vt:lpstr>
      <vt:lpstr>Gud - skaparen</vt:lpstr>
      <vt:lpstr>Människan – den skapade</vt:lpstr>
      <vt:lpstr>Världen och tiden</vt:lpstr>
      <vt:lpstr>Uppenbarelser</vt:lpstr>
      <vt:lpstr>Tillbedjan</vt:lpstr>
      <vt:lpstr>Gemensamma berättelser,  gemensamma gestalter</vt:lpstr>
      <vt:lpstr>Skillnader</vt:lpstr>
      <vt:lpstr>De abrahamitiska religionerna</vt:lpstr>
      <vt:lpstr>Åh, Herregud! Jonas Gardell om monoteism och varifrån Gud kommer</vt:lpstr>
      <vt:lpstr>Fördjupning… </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Ida Tegenborg</dc:creator>
  <cp:lastModifiedBy>Jonas Ekervärn</cp:lastModifiedBy>
  <cp:revision>19</cp:revision>
  <cp:lastPrinted>2013-03-18T09:44:16Z</cp:lastPrinted>
  <dcterms:created xsi:type="dcterms:W3CDTF">2013-03-15T09:12:11Z</dcterms:created>
  <dcterms:modified xsi:type="dcterms:W3CDTF">2013-10-10T11:31:21Z</dcterms:modified>
</cp:coreProperties>
</file>