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60" r:id="rId6"/>
    <p:sldId id="261" r:id="rId7"/>
    <p:sldId id="264" r:id="rId8"/>
    <p:sldId id="266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27" autoAdjust="0"/>
  </p:normalViewPr>
  <p:slideViewPr>
    <p:cSldViewPr snapToGrid="0" snapToObjects="1">
      <p:cViewPr>
        <p:scale>
          <a:sx n="77" d="100"/>
          <a:sy n="77" d="100"/>
        </p:scale>
        <p:origin x="-116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AB157-981F-7244-96AC-E1B271180C09}" type="datetimeFigureOut">
              <a:rPr lang="sv-SE" smtClean="0"/>
              <a:t>2014-09-15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C9B6A-8517-624A-B7AB-DFA2034238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26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bilder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med bildobjek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Att se världen som den är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Om att dra ut pilen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88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Mahayana</a:t>
            </a:r>
            <a:r>
              <a:rPr lang="sv-SE" dirty="0" smtClean="0"/>
              <a:t> – ”den stora vagnen”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2084294"/>
            <a:ext cx="3504602" cy="3639670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Fler når Nirvana</a:t>
            </a:r>
          </a:p>
          <a:p>
            <a:r>
              <a:rPr lang="sv-SE" dirty="0" smtClean="0"/>
              <a:t> Kan finnas flera </a:t>
            </a:r>
            <a:r>
              <a:rPr lang="sv-SE" dirty="0" err="1" smtClean="0"/>
              <a:t>Buddhor</a:t>
            </a:r>
            <a:r>
              <a:rPr lang="sv-SE" dirty="0" smtClean="0"/>
              <a:t> samtidigt, kritiserar </a:t>
            </a:r>
            <a:r>
              <a:rPr lang="sv-SE" dirty="0" err="1" smtClean="0"/>
              <a:t>Theravadas</a:t>
            </a:r>
            <a:r>
              <a:rPr lang="sv-SE" dirty="0" smtClean="0"/>
              <a:t> elitistiska syn på Buddha</a:t>
            </a:r>
          </a:p>
          <a:p>
            <a:r>
              <a:rPr lang="sv-SE" dirty="0" smtClean="0"/>
              <a:t>Idealet är </a:t>
            </a:r>
            <a:r>
              <a:rPr lang="sv-SE" dirty="0" err="1" smtClean="0"/>
              <a:t>boddhisatva</a:t>
            </a:r>
            <a:r>
              <a:rPr lang="sv-SE" dirty="0" smtClean="0"/>
              <a:t> – en som nått upplysning med som stannar kvar och hjälper andra</a:t>
            </a:r>
          </a:p>
          <a:p>
            <a:r>
              <a:rPr lang="sv-SE" dirty="0" err="1" smtClean="0"/>
              <a:t>Tipitaka</a:t>
            </a:r>
            <a:r>
              <a:rPr lang="sv-SE" dirty="0" smtClean="0"/>
              <a:t> + att man har egna ex. </a:t>
            </a:r>
            <a:r>
              <a:rPr lang="sv-SE" dirty="0" err="1" smtClean="0"/>
              <a:t>lotussutran</a:t>
            </a:r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5" name="Bildobjekt 4" descr="Thredbo-River_Crackenback_rocks.wikimedia common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882" y="2629459"/>
            <a:ext cx="4126006" cy="309450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4601882" y="5801373"/>
            <a:ext cx="3526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Wikimedia</a:t>
            </a:r>
            <a:r>
              <a:rPr lang="sv-SE" dirty="0" smtClean="0"/>
              <a:t> </a:t>
            </a:r>
            <a:r>
              <a:rPr lang="sv-SE" dirty="0" err="1" smtClean="0"/>
              <a:t>commons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81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Platshållare för innehåll 3" descr="045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03" b="11203"/>
          <a:stretch>
            <a:fillRect/>
          </a:stretch>
        </p:blipFill>
        <p:spPr>
          <a:xfrm>
            <a:off x="335279" y="2069354"/>
            <a:ext cx="8430049" cy="4415118"/>
          </a:xfrm>
        </p:spPr>
      </p:pic>
    </p:spTree>
    <p:extLst>
      <p:ext uri="{BB962C8B-B14F-4D97-AF65-F5344CB8AC3E}">
        <p14:creationId xmlns:p14="http://schemas.microsoft.com/office/powerpoint/2010/main" val="196707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Shramanarörelsen</a:t>
            </a:r>
            <a:r>
              <a:rPr lang="sv-SE" dirty="0" smtClean="0"/>
              <a:t> 400-tal </a:t>
            </a:r>
            <a:r>
              <a:rPr lang="sv-SE" dirty="0" err="1" smtClean="0"/>
              <a:t>fvt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 smtClean="0"/>
              <a:t>Shramana</a:t>
            </a:r>
            <a:r>
              <a:rPr lang="sv-SE" dirty="0" smtClean="0"/>
              <a:t> = ”de som strävar”</a:t>
            </a:r>
          </a:p>
          <a:p>
            <a:r>
              <a:rPr lang="sv-SE" dirty="0" smtClean="0"/>
              <a:t>Kritik av </a:t>
            </a:r>
            <a:r>
              <a:rPr lang="sv-SE" dirty="0" err="1" smtClean="0"/>
              <a:t>brahminernas</a:t>
            </a:r>
            <a:r>
              <a:rPr lang="sv-SE" dirty="0" smtClean="0"/>
              <a:t> makt</a:t>
            </a:r>
          </a:p>
          <a:p>
            <a:r>
              <a:rPr lang="sv-SE" dirty="0" smtClean="0"/>
              <a:t>Kritik av offerriter, särskilt de som innehöll djuroffer (</a:t>
            </a:r>
            <a:r>
              <a:rPr lang="sv-SE" dirty="0" err="1" smtClean="0"/>
              <a:t>ahimsa</a:t>
            </a:r>
            <a:r>
              <a:rPr lang="sv-SE" dirty="0" smtClean="0"/>
              <a:t>). </a:t>
            </a:r>
          </a:p>
          <a:p>
            <a:r>
              <a:rPr lang="sv-SE" dirty="0" smtClean="0"/>
              <a:t>Kritik mot att gudarna fått en ”befriande” kraft. </a:t>
            </a:r>
          </a:p>
          <a:p>
            <a:r>
              <a:rPr lang="sv-SE" dirty="0" smtClean="0"/>
              <a:t>Siddharta var bara en asket av många som sökte </a:t>
            </a:r>
            <a:r>
              <a:rPr lang="sv-SE" dirty="0" err="1" smtClean="0"/>
              <a:t>moksha</a:t>
            </a:r>
            <a:r>
              <a:rPr lang="sv-SE" dirty="0" smtClean="0"/>
              <a:t>, </a:t>
            </a:r>
            <a:r>
              <a:rPr lang="sv-SE" dirty="0" err="1" smtClean="0"/>
              <a:t>Shramana</a:t>
            </a:r>
            <a:r>
              <a:rPr lang="sv-SE" dirty="0" smtClean="0"/>
              <a:t> var en stor rörelse med många olika idéer i omlopp!</a:t>
            </a:r>
          </a:p>
        </p:txBody>
      </p:sp>
    </p:spTree>
    <p:extLst>
      <p:ext uri="{BB962C8B-B14F-4D97-AF65-F5344CB8AC3E}">
        <p14:creationId xmlns:p14="http://schemas.microsoft.com/office/powerpoint/2010/main" val="244130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 fyra ädla sanningarna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1" y="2084294"/>
            <a:ext cx="5461896" cy="4161118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Sanningen om tillvarons grund; allt är </a:t>
            </a:r>
            <a:r>
              <a:rPr lang="sv-SE" i="1" dirty="0" err="1" smtClean="0"/>
              <a:t>dukkha</a:t>
            </a:r>
            <a:r>
              <a:rPr lang="sv-SE" i="1" dirty="0" smtClean="0"/>
              <a:t> </a:t>
            </a:r>
            <a:r>
              <a:rPr lang="sv-SE" dirty="0" smtClean="0"/>
              <a:t>(</a:t>
            </a:r>
            <a:r>
              <a:rPr lang="sv-SE" dirty="0" err="1" smtClean="0"/>
              <a:t>dukkha</a:t>
            </a:r>
            <a:r>
              <a:rPr lang="sv-SE" dirty="0" smtClean="0"/>
              <a:t> = lidande, icke tillfredställelse).</a:t>
            </a:r>
          </a:p>
          <a:p>
            <a:r>
              <a:rPr lang="sv-SE" dirty="0" smtClean="0"/>
              <a:t> Sanningen om </a:t>
            </a:r>
            <a:r>
              <a:rPr lang="sv-SE" i="1" dirty="0" err="1" smtClean="0"/>
              <a:t>dukkhas</a:t>
            </a:r>
            <a:r>
              <a:rPr lang="sv-SE" i="1" dirty="0" smtClean="0"/>
              <a:t> </a:t>
            </a:r>
            <a:r>
              <a:rPr lang="sv-SE" dirty="0" smtClean="0"/>
              <a:t>orsak; lidandet kommer ur begäret.</a:t>
            </a:r>
          </a:p>
          <a:p>
            <a:r>
              <a:rPr lang="sv-SE" dirty="0" smtClean="0"/>
              <a:t>Sanningen om </a:t>
            </a:r>
            <a:r>
              <a:rPr lang="sv-SE" i="1" dirty="0" err="1" smtClean="0"/>
              <a:t>dukkhas</a:t>
            </a:r>
            <a:r>
              <a:rPr lang="sv-SE" i="1" dirty="0" smtClean="0"/>
              <a:t> </a:t>
            </a:r>
            <a:r>
              <a:rPr lang="sv-SE" dirty="0" smtClean="0"/>
              <a:t>upphävande; lidandet kan försvinna genom att begäret försvinner (Nirvana). </a:t>
            </a:r>
          </a:p>
          <a:p>
            <a:r>
              <a:rPr lang="sv-SE" dirty="0" smtClean="0"/>
              <a:t>Vägen till </a:t>
            </a:r>
            <a:r>
              <a:rPr lang="sv-SE" i="1" dirty="0" err="1" smtClean="0"/>
              <a:t>dukkhas</a:t>
            </a:r>
            <a:r>
              <a:rPr lang="sv-SE" i="1" dirty="0" smtClean="0"/>
              <a:t> </a:t>
            </a:r>
            <a:r>
              <a:rPr lang="sv-SE" dirty="0" smtClean="0"/>
              <a:t>upphävande går genom den åttafaldiga vägen. </a:t>
            </a:r>
            <a:endParaRPr lang="sv-SE" dirty="0"/>
          </a:p>
        </p:txBody>
      </p:sp>
      <p:pic>
        <p:nvPicPr>
          <p:cNvPr id="4" name="Bildobjekt 3" descr="640px-Dharma_Wheel.sv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177" y="2151529"/>
            <a:ext cx="2151529" cy="2151529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6559178" y="4303058"/>
            <a:ext cx="215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Wikimedia</a:t>
            </a:r>
            <a:r>
              <a:rPr lang="sv-SE" dirty="0" smtClean="0"/>
              <a:t> </a:t>
            </a:r>
            <a:r>
              <a:rPr lang="sv-SE" dirty="0" err="1" smtClean="0"/>
              <a:t>commons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29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Den åttafaldiga vägen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2084294"/>
            <a:ext cx="6597426" cy="3639670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Rätt förståelse</a:t>
            </a:r>
          </a:p>
          <a:p>
            <a:pPr lvl="1"/>
            <a:r>
              <a:rPr lang="sv-SE" dirty="0" smtClean="0"/>
              <a:t>Kunskap och förståelse för de fyra ädla sanningarna</a:t>
            </a:r>
          </a:p>
          <a:p>
            <a:r>
              <a:rPr lang="sv-SE" dirty="0" smtClean="0"/>
              <a:t>Rätt tanke</a:t>
            </a:r>
          </a:p>
          <a:p>
            <a:pPr lvl="1"/>
            <a:r>
              <a:rPr lang="sv-SE" dirty="0" smtClean="0"/>
              <a:t>Frihet från hat, begär och ondska</a:t>
            </a:r>
          </a:p>
          <a:p>
            <a:r>
              <a:rPr lang="sv-SE" dirty="0" smtClean="0"/>
              <a:t>Rätt tal</a:t>
            </a:r>
          </a:p>
          <a:p>
            <a:pPr lvl="1"/>
            <a:r>
              <a:rPr lang="sv-SE" dirty="0" smtClean="0"/>
              <a:t>Inte ljuga, förtala, svära eller tala innan du tänker</a:t>
            </a:r>
          </a:p>
          <a:p>
            <a:r>
              <a:rPr lang="sv-SE" dirty="0" smtClean="0"/>
              <a:t>Rätt handlande</a:t>
            </a:r>
          </a:p>
          <a:p>
            <a:pPr lvl="1"/>
            <a:r>
              <a:rPr lang="sv-SE" dirty="0" smtClean="0"/>
              <a:t>Skada, döda inte andra eller stjäl inte. </a:t>
            </a:r>
            <a:r>
              <a:rPr lang="sv-SE" dirty="0" err="1" smtClean="0"/>
              <a:t>Ahimsa</a:t>
            </a:r>
            <a:r>
              <a:rPr lang="sv-SE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42917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Den åttafaldiga vägen forts.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Rätt </a:t>
            </a:r>
            <a:r>
              <a:rPr lang="sv-SE" dirty="0" smtClean="0"/>
              <a:t>livsföring/vandel</a:t>
            </a:r>
          </a:p>
          <a:p>
            <a:pPr lvl="1"/>
            <a:r>
              <a:rPr lang="sv-SE" dirty="0" smtClean="0"/>
              <a:t>Ej förknippa sig med sådant som skadar andra (vapen, kött eller gifter/berusningsmedel)</a:t>
            </a:r>
          </a:p>
          <a:p>
            <a:r>
              <a:rPr lang="sv-SE" dirty="0" smtClean="0"/>
              <a:t>Rätt strävan</a:t>
            </a:r>
          </a:p>
          <a:p>
            <a:pPr lvl="1"/>
            <a:r>
              <a:rPr lang="sv-SE" dirty="0" smtClean="0"/>
              <a:t>Sträva efter att föra fram det goda och hindra att ondska uppstår. Få kontroll på tankar och känslor – tänka positivt!</a:t>
            </a:r>
            <a:endParaRPr lang="sv-SE" dirty="0"/>
          </a:p>
          <a:p>
            <a:r>
              <a:rPr lang="sv-SE" dirty="0"/>
              <a:t>Rätt </a:t>
            </a:r>
            <a:r>
              <a:rPr lang="sv-SE" dirty="0" smtClean="0"/>
              <a:t>uppmärksamhet</a:t>
            </a:r>
          </a:p>
          <a:p>
            <a:pPr lvl="1"/>
            <a:r>
              <a:rPr lang="sv-SE" dirty="0" smtClean="0"/>
              <a:t>När det kommer till kropp, sinne och känslor</a:t>
            </a:r>
            <a:endParaRPr lang="sv-SE" dirty="0"/>
          </a:p>
          <a:p>
            <a:r>
              <a:rPr lang="sv-SE" dirty="0"/>
              <a:t>Rätt </a:t>
            </a:r>
            <a:r>
              <a:rPr lang="sv-SE" dirty="0" smtClean="0"/>
              <a:t>koncentration/meditation</a:t>
            </a:r>
          </a:p>
          <a:p>
            <a:pPr lvl="1"/>
            <a:r>
              <a:rPr lang="sv-SE" dirty="0" smtClean="0"/>
              <a:t>Fokusera sinnet, uppmärksamma sinnet på allt.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0820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Samsara</a:t>
            </a:r>
            <a:r>
              <a:rPr lang="sv-SE" dirty="0" smtClean="0"/>
              <a:t>, karma och världsbild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79" y="2084294"/>
            <a:ext cx="5013661" cy="4489824"/>
          </a:xfrm>
        </p:spPr>
        <p:txBody>
          <a:bodyPr>
            <a:normAutofit/>
          </a:bodyPr>
          <a:lstStyle/>
          <a:p>
            <a:r>
              <a:rPr lang="sv-SE" dirty="0" smtClean="0"/>
              <a:t>Precis som hinduismen så finns </a:t>
            </a:r>
            <a:r>
              <a:rPr lang="sv-SE" dirty="0" err="1" smtClean="0"/>
              <a:t>samsara</a:t>
            </a:r>
            <a:r>
              <a:rPr lang="sv-SE" dirty="0" smtClean="0"/>
              <a:t>. Tiden är cirkulär och inte linjär.</a:t>
            </a:r>
          </a:p>
          <a:p>
            <a:r>
              <a:rPr lang="sv-SE" dirty="0"/>
              <a:t>Det finns tre </a:t>
            </a:r>
            <a:r>
              <a:rPr lang="sv-SE" dirty="0" err="1"/>
              <a:t>existensiella</a:t>
            </a:r>
            <a:r>
              <a:rPr lang="sv-SE" dirty="0"/>
              <a:t> sfärer:</a:t>
            </a:r>
          </a:p>
          <a:p>
            <a:pPr lvl="1"/>
            <a:r>
              <a:rPr lang="sv-SE" dirty="0"/>
              <a:t>Sfär av formlöshet</a:t>
            </a:r>
          </a:p>
          <a:p>
            <a:pPr lvl="1"/>
            <a:r>
              <a:rPr lang="sv-SE" dirty="0"/>
              <a:t>Sfär av renhet </a:t>
            </a:r>
          </a:p>
          <a:p>
            <a:pPr lvl="1"/>
            <a:r>
              <a:rPr lang="sv-SE" dirty="0"/>
              <a:t>Sfär av </a:t>
            </a:r>
            <a:r>
              <a:rPr lang="sv-SE" dirty="0" smtClean="0"/>
              <a:t>begär</a:t>
            </a:r>
          </a:p>
          <a:p>
            <a:r>
              <a:rPr lang="sv-SE" dirty="0" smtClean="0"/>
              <a:t>Karma fungerar som en hiss mellan sfärerna. </a:t>
            </a:r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4306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An-atman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Självet, själen (atman) finns inte. </a:t>
            </a:r>
            <a:endParaRPr lang="sv-SE" dirty="0"/>
          </a:p>
          <a:p>
            <a:r>
              <a:rPr lang="sv-SE" dirty="0" smtClean="0"/>
              <a:t>Istället består vi av 5 </a:t>
            </a:r>
            <a:r>
              <a:rPr lang="sv-SE" dirty="0" err="1" smtClean="0"/>
              <a:t>skandhas</a:t>
            </a:r>
            <a:r>
              <a:rPr lang="sv-SE" dirty="0"/>
              <a:t>;</a:t>
            </a:r>
            <a:r>
              <a:rPr lang="sv-SE" dirty="0" smtClean="0"/>
              <a:t> delar av vad vi är såsom drivkrafter, känslor och </a:t>
            </a:r>
            <a:r>
              <a:rPr lang="sv-SE" dirty="0" err="1" smtClean="0"/>
              <a:t>föreställingar</a:t>
            </a:r>
            <a:endParaRPr lang="sv-SE" dirty="0" smtClean="0"/>
          </a:p>
          <a:p>
            <a:r>
              <a:rPr lang="sv-SE" dirty="0" smtClean="0"/>
              <a:t>Nirvana innebär ett utslocknande av oss till skillnad från </a:t>
            </a:r>
            <a:r>
              <a:rPr lang="sv-SE" dirty="0" err="1" smtClean="0"/>
              <a:t>Moksha</a:t>
            </a:r>
            <a:r>
              <a:rPr lang="sv-SE" dirty="0" smtClean="0"/>
              <a:t> som innebär att vi uppgår i världssjälen.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4365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Theravada</a:t>
            </a:r>
            <a:r>
              <a:rPr lang="sv-SE" dirty="0" smtClean="0"/>
              <a:t> – ”den äldstes väg”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2084294"/>
            <a:ext cx="4580367" cy="3639670"/>
          </a:xfrm>
        </p:spPr>
        <p:txBody>
          <a:bodyPr/>
          <a:lstStyle/>
          <a:p>
            <a:r>
              <a:rPr lang="sv-SE" dirty="0" smtClean="0"/>
              <a:t>Ytterst få når Nirvana</a:t>
            </a:r>
          </a:p>
          <a:p>
            <a:r>
              <a:rPr lang="sv-SE" dirty="0" smtClean="0"/>
              <a:t>Finns bara en en Buddha åt gången</a:t>
            </a:r>
          </a:p>
          <a:p>
            <a:r>
              <a:rPr lang="sv-SE" dirty="0" smtClean="0"/>
              <a:t>Idealet är att bli en </a:t>
            </a:r>
            <a:r>
              <a:rPr lang="sv-SE" dirty="0" err="1" smtClean="0"/>
              <a:t>Arhat</a:t>
            </a:r>
            <a:r>
              <a:rPr lang="sv-SE" dirty="0" smtClean="0"/>
              <a:t> – en upplyst elitmunk</a:t>
            </a:r>
          </a:p>
          <a:p>
            <a:r>
              <a:rPr lang="sv-SE" dirty="0" smtClean="0"/>
              <a:t>Texter: </a:t>
            </a:r>
            <a:r>
              <a:rPr lang="sv-SE" dirty="0" err="1" smtClean="0"/>
              <a:t>tipitaka</a:t>
            </a:r>
            <a:r>
              <a:rPr lang="sv-SE" dirty="0" smtClean="0"/>
              <a:t> – är baserat på det </a:t>
            </a:r>
            <a:r>
              <a:rPr lang="sv-SE" dirty="0" err="1" smtClean="0"/>
              <a:t>Buddhan</a:t>
            </a:r>
            <a:r>
              <a:rPr lang="sv-SE" dirty="0" smtClean="0"/>
              <a:t> sa. </a:t>
            </a:r>
            <a:endParaRPr lang="sv-SE" dirty="0"/>
          </a:p>
        </p:txBody>
      </p:sp>
      <p:pic>
        <p:nvPicPr>
          <p:cNvPr id="4" name="Bildobjekt 3" descr="buddhas födels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815" y="1786965"/>
            <a:ext cx="3174253" cy="44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281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rmell">
  <a:themeElements>
    <a:clrScheme name="Formel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el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Formell.thmx</Template>
  <TotalTime>558</TotalTime>
  <Words>421</Words>
  <Application>Microsoft Office PowerPoint</Application>
  <PresentationFormat>Bildspel på skärmen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Formell</vt:lpstr>
      <vt:lpstr>Att se världen som den är</vt:lpstr>
      <vt:lpstr>PowerPoint-presentation</vt:lpstr>
      <vt:lpstr>Shramanarörelsen 400-tal fvt</vt:lpstr>
      <vt:lpstr>De fyra ädla sanningarna</vt:lpstr>
      <vt:lpstr>Den åttafaldiga vägen</vt:lpstr>
      <vt:lpstr>Den åttafaldiga vägen forts.</vt:lpstr>
      <vt:lpstr>Samsara, karma och världsbild</vt:lpstr>
      <vt:lpstr>An-atman</vt:lpstr>
      <vt:lpstr>Theravada – ”den äldstes väg”</vt:lpstr>
      <vt:lpstr>Mahayana – ”den stora vagnen”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världen som den är</dc:title>
  <dc:creator>Simon Gruwer</dc:creator>
  <cp:lastModifiedBy>Jonas Ekervärn</cp:lastModifiedBy>
  <cp:revision>37</cp:revision>
  <dcterms:created xsi:type="dcterms:W3CDTF">2014-09-10T06:56:48Z</dcterms:created>
  <dcterms:modified xsi:type="dcterms:W3CDTF">2014-09-15T08:37:26Z</dcterms:modified>
</cp:coreProperties>
</file>