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17"/>
  </p:notesMasterIdLst>
  <p:sldIdLst>
    <p:sldId id="262" r:id="rId2"/>
    <p:sldId id="258" r:id="rId3"/>
    <p:sldId id="256" r:id="rId4"/>
    <p:sldId id="259" r:id="rId5"/>
    <p:sldId id="265" r:id="rId6"/>
    <p:sldId id="266" r:id="rId7"/>
    <p:sldId id="261" r:id="rId8"/>
    <p:sldId id="263" r:id="rId9"/>
    <p:sldId id="264" r:id="rId10"/>
    <p:sldId id="260" r:id="rId11"/>
    <p:sldId id="267" r:id="rId12"/>
    <p:sldId id="268" r:id="rId13"/>
    <p:sldId id="270" r:id="rId14"/>
    <p:sldId id="269"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81682" autoAdjust="0"/>
  </p:normalViewPr>
  <p:slideViewPr>
    <p:cSldViewPr snapToGrid="0" snapToObjects="1">
      <p:cViewPr varScale="1">
        <p:scale>
          <a:sx n="81" d="100"/>
          <a:sy n="81" d="100"/>
        </p:scale>
        <p:origin x="-1896" y="-112"/>
      </p:cViewPr>
      <p:guideLst>
        <p:guide orient="horz" pos="2160"/>
        <p:guide pos="2880"/>
      </p:guideLst>
    </p:cSldViewPr>
  </p:slideViewPr>
  <p:outlineViewPr>
    <p:cViewPr>
      <p:scale>
        <a:sx n="33" d="100"/>
        <a:sy n="33" d="100"/>
      </p:scale>
      <p:origin x="0" y="765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6536B-2A60-0C43-935D-86E852CFD9A8}" type="datetimeFigureOut">
              <a:rPr lang="sv-SE" smtClean="0"/>
              <a:t>2014-10-01</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2DD367-12A5-234B-AFE3-C7CE2AC259ED}" type="slidenum">
              <a:rPr lang="sv-SE" smtClean="0"/>
              <a:t>‹Nr.›</a:t>
            </a:fld>
            <a:endParaRPr lang="sv-SE"/>
          </a:p>
        </p:txBody>
      </p:sp>
    </p:spTree>
    <p:extLst>
      <p:ext uri="{BB962C8B-B14F-4D97-AF65-F5344CB8AC3E}">
        <p14:creationId xmlns:p14="http://schemas.microsoft.com/office/powerpoint/2010/main" val="24565887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a:t>
            </a:r>
            <a:r>
              <a:rPr lang="sv-SE" baseline="0" dirty="0" smtClean="0"/>
              <a:t> har påverkat allt som kommit efter och man har påverkats väldigt länge av detta. Araberna samlade på </a:t>
            </a:r>
            <a:r>
              <a:rPr lang="sv-SE" baseline="0" dirty="0" err="1" smtClean="0"/>
              <a:t>gerkiska</a:t>
            </a:r>
            <a:r>
              <a:rPr lang="sv-SE" baseline="0" dirty="0" smtClean="0"/>
              <a:t> skrifter som kom tillbaka till Europa under medeltiden och lade grunden för den vetenskapliga revolutionen. </a:t>
            </a:r>
          </a:p>
          <a:p>
            <a:r>
              <a:rPr lang="sv-SE" baseline="0" dirty="0" smtClean="0"/>
              <a:t>Det grekerna gjorde var att ifrågasätta gudarnas inverkan, inom såväl historien såsom filosofi och läkemedelskonsten. </a:t>
            </a:r>
          </a:p>
          <a:p>
            <a:endParaRPr lang="sv-SE" baseline="0" dirty="0" smtClean="0"/>
          </a:p>
          <a:p>
            <a:r>
              <a:rPr lang="sv-SE" baseline="0" dirty="0" smtClean="0"/>
              <a:t>Angående demokrati – var det som antiken hade demokrati egentligen? När är något demokratiskt? När är det inte det? </a:t>
            </a:r>
            <a:endParaRPr lang="sv-SE" dirty="0"/>
          </a:p>
        </p:txBody>
      </p:sp>
      <p:sp>
        <p:nvSpPr>
          <p:cNvPr id="4" name="Platshållare för bildnummer 3"/>
          <p:cNvSpPr>
            <a:spLocks noGrp="1"/>
          </p:cNvSpPr>
          <p:nvPr>
            <p:ph type="sldNum" sz="quarter" idx="10"/>
          </p:nvPr>
        </p:nvSpPr>
        <p:spPr/>
        <p:txBody>
          <a:bodyPr/>
          <a:lstStyle/>
          <a:p>
            <a:fld id="{FD2DD367-12A5-234B-AFE3-C7CE2AC259ED}" type="slidenum">
              <a:rPr lang="sv-SE" smtClean="0"/>
              <a:t>2</a:t>
            </a:fld>
            <a:endParaRPr lang="sv-SE"/>
          </a:p>
        </p:txBody>
      </p:sp>
    </p:spTree>
    <p:extLst>
      <p:ext uri="{BB962C8B-B14F-4D97-AF65-F5344CB8AC3E}">
        <p14:creationId xmlns:p14="http://schemas.microsoft.com/office/powerpoint/2010/main" val="221077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u="sng" kern="1200" dirty="0" err="1" smtClean="0">
                <a:solidFill>
                  <a:schemeClr val="tx1"/>
                </a:solidFill>
                <a:effectLst/>
                <a:latin typeface="+mn-lt"/>
                <a:ea typeface="+mn-ea"/>
                <a:cs typeface="+mn-cs"/>
              </a:rPr>
              <a:t>Minoernas</a:t>
            </a:r>
            <a:r>
              <a:rPr lang="sv-SE" sz="1200" kern="1200" dirty="0" smtClean="0">
                <a:solidFill>
                  <a:schemeClr val="tx1"/>
                </a:solidFill>
                <a:effectLst/>
                <a:latin typeface="+mn-lt"/>
                <a:ea typeface="+mn-ea"/>
                <a:cs typeface="+mn-cs"/>
              </a:rPr>
              <a:t> kultur på Kreta. </a:t>
            </a:r>
          </a:p>
          <a:p>
            <a:r>
              <a:rPr lang="sv-SE" sz="1200" kern="1200" dirty="0" smtClean="0">
                <a:solidFill>
                  <a:schemeClr val="tx1"/>
                </a:solidFill>
                <a:effectLst/>
                <a:latin typeface="+mn-lt"/>
                <a:ea typeface="+mn-ea"/>
                <a:cs typeface="+mn-cs"/>
              </a:rPr>
              <a:t>Börjar ca</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2000-talet </a:t>
            </a:r>
            <a:r>
              <a:rPr lang="sv-SE" sz="1200" kern="1200" dirty="0" err="1" smtClean="0">
                <a:solidFill>
                  <a:schemeClr val="tx1"/>
                </a:solidFill>
                <a:effectLst/>
                <a:latin typeface="+mn-lt"/>
                <a:ea typeface="+mn-ea"/>
                <a:cs typeface="+mn-cs"/>
              </a:rPr>
              <a:t>fvt</a:t>
            </a:r>
            <a:r>
              <a:rPr lang="sv-SE" sz="120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rPr>
              <a:t>Influerats av lilla Asien och Mellanöstern. Samma sorts skrifter på lertavlor som där.</a:t>
            </a:r>
          </a:p>
          <a:p>
            <a:r>
              <a:rPr lang="sv-SE" sz="1200" kern="1200" dirty="0" smtClean="0">
                <a:solidFill>
                  <a:schemeClr val="tx1"/>
                </a:solidFill>
                <a:effectLst/>
                <a:latin typeface="+mn-lt"/>
                <a:ea typeface="+mn-ea"/>
                <a:cs typeface="+mn-cs"/>
              </a:rPr>
              <a:t>Centrerat kring en kung och palats med en utvecklad byråkrati. Skriften har dock inte kunnat tydas, Det hade eget språk som inte var grekiska. Därför vet vi inte så mycket om dem. Byggde Knossos, vilket har brunnit – varför vet man inte. </a:t>
            </a:r>
          </a:p>
          <a:p>
            <a:endParaRPr lang="sv-SE" dirty="0" smtClean="0"/>
          </a:p>
          <a:p>
            <a:r>
              <a:rPr lang="sv-SE" sz="1200" u="sng" kern="1200" dirty="0" smtClean="0">
                <a:solidFill>
                  <a:schemeClr val="tx1"/>
                </a:solidFill>
                <a:effectLst/>
                <a:latin typeface="+mn-lt"/>
                <a:ea typeface="+mn-ea"/>
                <a:cs typeface="+mn-cs"/>
              </a:rPr>
              <a:t>Mykene</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Parallell civilisation. Alltså samma tid. Stormakt 1600 före Kristus. Tog över Kreta. Fokuserade på krig, Styrdes av kung, men var uppdelat i mindre enheter som verkade självständigt. Detta framgår av deras konst och arkitektur. Speciella gravar, </a:t>
            </a:r>
            <a:r>
              <a:rPr lang="sv-SE" sz="1200" kern="1200" dirty="0" err="1" smtClean="0">
                <a:solidFill>
                  <a:schemeClr val="tx1"/>
                </a:solidFill>
                <a:effectLst/>
                <a:latin typeface="+mn-lt"/>
                <a:ea typeface="+mn-ea"/>
                <a:cs typeface="+mn-cs"/>
              </a:rPr>
              <a:t>Tholos</a:t>
            </a:r>
            <a:r>
              <a:rPr lang="sv-SE" sz="1200" kern="1200" dirty="0" smtClean="0">
                <a:solidFill>
                  <a:schemeClr val="tx1"/>
                </a:solidFill>
                <a:effectLst/>
                <a:latin typeface="+mn-lt"/>
                <a:ea typeface="+mn-ea"/>
                <a:cs typeface="+mn-cs"/>
              </a:rPr>
              <a:t> – såg ut som bikupor, där kungarna begravdes. Ekonomi fick man genom handel men också från sjöröveri. 1250fvt ca, belägrade man troligtvis Troja, vilket gav upphov </a:t>
            </a:r>
            <a:r>
              <a:rPr lang="sv-SE" sz="1200" kern="1200" dirty="0" err="1" smtClean="0">
                <a:solidFill>
                  <a:schemeClr val="tx1"/>
                </a:solidFill>
                <a:effectLst/>
                <a:latin typeface="+mn-lt"/>
                <a:ea typeface="+mn-ea"/>
                <a:cs typeface="+mn-cs"/>
              </a:rPr>
              <a:t>hill</a:t>
            </a:r>
            <a:r>
              <a:rPr lang="sv-SE" sz="1200" kern="1200" dirty="0" smtClean="0">
                <a:solidFill>
                  <a:schemeClr val="tx1"/>
                </a:solidFill>
                <a:effectLst/>
                <a:latin typeface="+mn-lt"/>
                <a:ea typeface="+mn-ea"/>
                <a:cs typeface="+mn-cs"/>
              </a:rPr>
              <a:t> Homeros </a:t>
            </a:r>
            <a:r>
              <a:rPr lang="sv-SE" sz="1200" kern="1200" dirty="0" err="1" smtClean="0">
                <a:solidFill>
                  <a:schemeClr val="tx1"/>
                </a:solidFill>
                <a:effectLst/>
                <a:latin typeface="+mn-lt"/>
                <a:ea typeface="+mn-ea"/>
                <a:cs typeface="+mn-cs"/>
              </a:rPr>
              <a:t>illiaden</a:t>
            </a:r>
            <a:r>
              <a:rPr lang="sv-SE" sz="1200" kern="1200" dirty="0" smtClean="0">
                <a:solidFill>
                  <a:schemeClr val="tx1"/>
                </a:solidFill>
                <a:effectLst/>
                <a:latin typeface="+mn-lt"/>
                <a:ea typeface="+mn-ea"/>
                <a:cs typeface="+mn-cs"/>
              </a:rPr>
              <a:t> och </a:t>
            </a:r>
            <a:r>
              <a:rPr lang="sv-SE" sz="1200" kern="1200" dirty="0" err="1" smtClean="0">
                <a:solidFill>
                  <a:schemeClr val="tx1"/>
                </a:solidFill>
                <a:effectLst/>
                <a:latin typeface="+mn-lt"/>
                <a:ea typeface="+mn-ea"/>
                <a:cs typeface="+mn-cs"/>
              </a:rPr>
              <a:t>odyssen</a:t>
            </a:r>
            <a:r>
              <a:rPr lang="sv-SE" sz="1200" kern="1200" dirty="0" smtClean="0">
                <a:solidFill>
                  <a:schemeClr val="tx1"/>
                </a:solidFill>
                <a:effectLst/>
                <a:latin typeface="+mn-lt"/>
                <a:ea typeface="+mn-ea"/>
                <a:cs typeface="+mn-cs"/>
              </a:rPr>
              <a:t>. Kollapsar dock kort därpå – palatsen brända och städer övergivna. </a:t>
            </a:r>
          </a:p>
          <a:p>
            <a:endParaRPr lang="sv-SE" dirty="0"/>
          </a:p>
        </p:txBody>
      </p:sp>
      <p:sp>
        <p:nvSpPr>
          <p:cNvPr id="4" name="Platshållare för bildnummer 3"/>
          <p:cNvSpPr>
            <a:spLocks noGrp="1"/>
          </p:cNvSpPr>
          <p:nvPr>
            <p:ph type="sldNum" sz="quarter" idx="10"/>
          </p:nvPr>
        </p:nvSpPr>
        <p:spPr/>
        <p:txBody>
          <a:bodyPr/>
          <a:lstStyle/>
          <a:p>
            <a:fld id="{FD2DD367-12A5-234B-AFE3-C7CE2AC259ED}" type="slidenum">
              <a:rPr lang="sv-SE" smtClean="0"/>
              <a:t>4</a:t>
            </a:fld>
            <a:endParaRPr lang="sv-SE"/>
          </a:p>
        </p:txBody>
      </p:sp>
    </p:spTree>
    <p:extLst>
      <p:ext uri="{BB962C8B-B14F-4D97-AF65-F5344CB8AC3E}">
        <p14:creationId xmlns:p14="http://schemas.microsoft.com/office/powerpoint/2010/main" val="291350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Ta ordet medeltid med en nypa salt. Viktiga</a:t>
            </a:r>
            <a:r>
              <a:rPr lang="sv-SE" baseline="0" dirty="0" smtClean="0"/>
              <a:t> framsteg görs, även om denna tid ligger mellan två högkulturer, därför medeltid. </a:t>
            </a:r>
          </a:p>
          <a:p>
            <a:endParaRPr lang="sv-SE" baseline="0" dirty="0" smtClean="0"/>
          </a:p>
          <a:p>
            <a:r>
              <a:rPr lang="sv-SE" baseline="0" dirty="0" smtClean="0"/>
              <a:t>Nytt folkslag: Dorier – kanske dem som slår ut Mykene</a:t>
            </a:r>
          </a:p>
          <a:p>
            <a:endParaRPr lang="sv-SE" baseline="0" dirty="0" smtClean="0"/>
          </a:p>
          <a:p>
            <a:r>
              <a:rPr lang="sv-SE" baseline="0" dirty="0" smtClean="0"/>
              <a:t>Var mycket Impopulärt att inte lyda rådet. </a:t>
            </a:r>
          </a:p>
          <a:p>
            <a:endParaRPr lang="sv-SE" baseline="0" dirty="0" smtClean="0"/>
          </a:p>
          <a:p>
            <a:r>
              <a:rPr lang="sv-SE" baseline="0" dirty="0" smtClean="0"/>
              <a:t>Kolonialismen gjorde att bönder försattes i skuld och att aristokratin fick mer pengar. En rikare aristokrati skulle bana vägen för att tyrannerna skulle kunna finnas.</a:t>
            </a:r>
          </a:p>
          <a:p>
            <a:r>
              <a:rPr lang="sv-SE" dirty="0" smtClean="0"/>
              <a:t>Kvinnor vanliga som slavar i städerna, utanför städerna var det män som arbetade. </a:t>
            </a:r>
          </a:p>
          <a:p>
            <a:endParaRPr lang="sv-SE" dirty="0" smtClean="0"/>
          </a:p>
          <a:p>
            <a:r>
              <a:rPr lang="sv-SE" dirty="0" smtClean="0"/>
              <a:t>Ta upp något om hur krigen gick till,</a:t>
            </a:r>
            <a:r>
              <a:rPr lang="sv-SE" baseline="0" dirty="0" smtClean="0"/>
              <a:t> alltså man skövlade bönderna för att svälta ut städerna. Vilka drabbade detta främst? </a:t>
            </a:r>
            <a:r>
              <a:rPr lang="sv-SE" baseline="0" dirty="0" err="1" smtClean="0"/>
              <a:t>Hoppliterna</a:t>
            </a:r>
            <a:r>
              <a:rPr lang="sv-SE" baseline="0" dirty="0" smtClean="0"/>
              <a:t> ny typ av krigare.</a:t>
            </a:r>
            <a:endParaRPr lang="sv-SE" dirty="0"/>
          </a:p>
        </p:txBody>
      </p:sp>
      <p:sp>
        <p:nvSpPr>
          <p:cNvPr id="4" name="Platshållare för bildnummer 3"/>
          <p:cNvSpPr>
            <a:spLocks noGrp="1"/>
          </p:cNvSpPr>
          <p:nvPr>
            <p:ph type="sldNum" sz="quarter" idx="10"/>
          </p:nvPr>
        </p:nvSpPr>
        <p:spPr/>
        <p:txBody>
          <a:bodyPr/>
          <a:lstStyle/>
          <a:p>
            <a:fld id="{FD2DD367-12A5-234B-AFE3-C7CE2AC259ED}" type="slidenum">
              <a:rPr lang="sv-SE" smtClean="0"/>
              <a:t>7</a:t>
            </a:fld>
            <a:endParaRPr lang="sv-SE"/>
          </a:p>
        </p:txBody>
      </p:sp>
    </p:spTree>
    <p:extLst>
      <p:ext uri="{BB962C8B-B14F-4D97-AF65-F5344CB8AC3E}">
        <p14:creationId xmlns:p14="http://schemas.microsoft.com/office/powerpoint/2010/main" val="233839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dirty="0" smtClean="0"/>
              <a:t>Hur kommer det sig att splittrade stadsstater kan komma</a:t>
            </a:r>
            <a:r>
              <a:rPr lang="sv-SE" baseline="0" dirty="0" smtClean="0"/>
              <a:t> att hitta någon enhet?</a:t>
            </a:r>
          </a:p>
          <a:p>
            <a:pPr marL="0" marR="0" indent="0" algn="l" defTabSz="4572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v-SE" baseline="0" dirty="0" smtClean="0"/>
              <a:t>Notera att allt ligger kring vattnet; dels för att det var där man kunde bo, där man kunde ta sig fram: men också att handeln var mycket viktig.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FD2DD367-12A5-234B-AFE3-C7CE2AC259ED}" type="slidenum">
              <a:rPr lang="sv-SE" smtClean="0"/>
              <a:t>8</a:t>
            </a:fld>
            <a:endParaRPr lang="sv-SE"/>
          </a:p>
        </p:txBody>
      </p:sp>
    </p:spTree>
    <p:extLst>
      <p:ext uri="{BB962C8B-B14F-4D97-AF65-F5344CB8AC3E}">
        <p14:creationId xmlns:p14="http://schemas.microsoft.com/office/powerpoint/2010/main" val="729850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Hur kommer det sig att splittrade stadsstater kan komma</a:t>
            </a:r>
            <a:r>
              <a:rPr lang="sv-SE" baseline="0" dirty="0" smtClean="0"/>
              <a:t> att hitta någon enhet?</a:t>
            </a:r>
            <a:endParaRPr lang="sv-SE" dirty="0"/>
          </a:p>
        </p:txBody>
      </p:sp>
      <p:sp>
        <p:nvSpPr>
          <p:cNvPr id="4" name="Platshållare för bildnummer 3"/>
          <p:cNvSpPr>
            <a:spLocks noGrp="1"/>
          </p:cNvSpPr>
          <p:nvPr>
            <p:ph type="sldNum" sz="quarter" idx="10"/>
          </p:nvPr>
        </p:nvSpPr>
        <p:spPr/>
        <p:txBody>
          <a:bodyPr/>
          <a:lstStyle/>
          <a:p>
            <a:fld id="{FD2DD367-12A5-234B-AFE3-C7CE2AC259ED}" type="slidenum">
              <a:rPr lang="sv-SE" smtClean="0"/>
              <a:t>10</a:t>
            </a:fld>
            <a:endParaRPr lang="sv-SE"/>
          </a:p>
        </p:txBody>
      </p:sp>
    </p:spTree>
    <p:extLst>
      <p:ext uri="{BB962C8B-B14F-4D97-AF65-F5344CB8AC3E}">
        <p14:creationId xmlns:p14="http://schemas.microsoft.com/office/powerpoint/2010/main" val="1570859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Lyrik och poesi var väldigt</a:t>
            </a:r>
            <a:r>
              <a:rPr lang="sv-SE" baseline="0" dirty="0" smtClean="0"/>
              <a:t> manligt på den här tiden</a:t>
            </a:r>
            <a:endParaRPr lang="sv-SE" dirty="0"/>
          </a:p>
        </p:txBody>
      </p:sp>
      <p:sp>
        <p:nvSpPr>
          <p:cNvPr id="4" name="Platshållare för bildnummer 3"/>
          <p:cNvSpPr>
            <a:spLocks noGrp="1"/>
          </p:cNvSpPr>
          <p:nvPr>
            <p:ph type="sldNum" sz="quarter" idx="10"/>
          </p:nvPr>
        </p:nvSpPr>
        <p:spPr/>
        <p:txBody>
          <a:bodyPr/>
          <a:lstStyle/>
          <a:p>
            <a:fld id="{FD2DD367-12A5-234B-AFE3-C7CE2AC259ED}" type="slidenum">
              <a:rPr lang="sv-SE" smtClean="0"/>
              <a:t>11</a:t>
            </a:fld>
            <a:endParaRPr lang="sv-SE"/>
          </a:p>
        </p:txBody>
      </p:sp>
    </p:spTree>
    <p:extLst>
      <p:ext uri="{BB962C8B-B14F-4D97-AF65-F5344CB8AC3E}">
        <p14:creationId xmlns:p14="http://schemas.microsoft.com/office/powerpoint/2010/main" val="3201054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Finns flera stora stadsstater; Korinth</a:t>
            </a:r>
            <a:r>
              <a:rPr lang="sv-SE" baseline="0" dirty="0" smtClean="0"/>
              <a:t> och Thebe till exempel</a:t>
            </a:r>
          </a:p>
          <a:p>
            <a:endParaRPr lang="sv-SE" baseline="0" dirty="0" smtClean="0"/>
          </a:p>
          <a:p>
            <a:r>
              <a:rPr lang="sv-SE" baseline="0" dirty="0" smtClean="0"/>
              <a:t>Sparta: Hade dessutom ett viktigt ämbete; eforer som var 5 st. Dessa kunde exempelvis avsätta kungarna. Rådet valde dessa eforer. Rådet bestod av medborgare på över 60 år. </a:t>
            </a:r>
            <a:endParaRPr lang="sv-SE" dirty="0"/>
          </a:p>
        </p:txBody>
      </p:sp>
      <p:sp>
        <p:nvSpPr>
          <p:cNvPr id="4" name="Platshållare för bildnummer 3"/>
          <p:cNvSpPr>
            <a:spLocks noGrp="1"/>
          </p:cNvSpPr>
          <p:nvPr>
            <p:ph type="sldNum" sz="quarter" idx="10"/>
          </p:nvPr>
        </p:nvSpPr>
        <p:spPr/>
        <p:txBody>
          <a:bodyPr/>
          <a:lstStyle/>
          <a:p>
            <a:fld id="{FD2DD367-12A5-234B-AFE3-C7CE2AC259ED}" type="slidenum">
              <a:rPr lang="sv-SE" smtClean="0"/>
              <a:t>12</a:t>
            </a:fld>
            <a:endParaRPr lang="sv-SE"/>
          </a:p>
        </p:txBody>
      </p:sp>
    </p:spTree>
    <p:extLst>
      <p:ext uri="{BB962C8B-B14F-4D97-AF65-F5344CB8AC3E}">
        <p14:creationId xmlns:p14="http://schemas.microsoft.com/office/powerpoint/2010/main" val="902253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140825E-4A15-4D39-8176-1F07E904CB30}" type="datetimeFigureOut">
              <a:rPr lang="en-US" smtClean="0"/>
              <a:t>2014-10-01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789C0F2-17E0-497A-9BBE-0C73201AAFE3}" type="slidenum">
              <a:rPr lang="en-US" smtClean="0"/>
              <a:pPr/>
              <a:t>‹Nr.›</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sv-SE" smtClean="0"/>
              <a:t>Klicka här för att ändra format</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p:txBody>
          <a:bodyPr vert="eaVert" anchor="ct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D140825E-4A15-4D39-8176-1F07E904CB30}" type="datetimeFigureOut">
              <a:rPr lang="en-US" smtClean="0"/>
              <a:t>2014-10-01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‹Nr.›</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D140825E-4A15-4D39-8176-1F07E904CB30}" type="datetimeFigureOut">
              <a:rPr lang="en-US" smtClean="0"/>
              <a:t>2014-10-01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‹Nr.›</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D140825E-4A15-4D39-8176-1F07E904CB30}" type="datetimeFigureOut">
              <a:rPr lang="en-US" smtClean="0"/>
              <a:t>2014-10-01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‹Nr.›</a:t>
            </a:fld>
            <a:endParaRPr lang="en-US"/>
          </a:p>
        </p:txBody>
      </p:sp>
      <p:sp>
        <p:nvSpPr>
          <p:cNvPr id="11" name="Title 10"/>
          <p:cNvSpPr>
            <a:spLocks noGrp="1"/>
          </p:cNvSpPr>
          <p:nvPr>
            <p:ph type="title"/>
          </p:nvPr>
        </p:nvSpPr>
        <p:spPr/>
        <p:txBody>
          <a:bodyPr/>
          <a:lstStyle/>
          <a:p>
            <a:r>
              <a:rPr lang="sv-SE" smtClean="0"/>
              <a:t>Klicka här för att ändra format</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sv-SE" smtClean="0"/>
              <a:t>Klicka här för att ändra format</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D140825E-4A15-4D39-8176-1F07E904CB30}" type="datetimeFigureOut">
              <a:rPr lang="en-US" smtClean="0"/>
              <a:t>2014-10-01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140825E-4A15-4D39-8176-1F07E904CB30}" type="datetimeFigureOut">
              <a:rPr lang="en-US" smtClean="0"/>
              <a:t>2014-10-01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‹Nr.›</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sv-SE" smtClean="0"/>
              <a:t>Klicka här för att ändra format</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D140825E-4A15-4D39-8176-1F07E904CB30}" type="datetimeFigureOut">
              <a:rPr lang="en-US" smtClean="0"/>
              <a:t>2014-10-01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‹Nr.›</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D140825E-4A15-4D39-8176-1F07E904CB30}" type="datetimeFigureOut">
              <a:rPr lang="en-US" smtClean="0"/>
              <a:t>2014-10-01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‹Nr.›</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0825E-4A15-4D39-8176-1F07E904CB30}" type="datetimeFigureOut">
              <a:rPr lang="en-US" smtClean="0"/>
              <a:t>2014-10-01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sv-SE" smtClean="0"/>
              <a:t>Klicka här för att ändra format</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D140825E-4A15-4D39-8176-1F07E904CB30}" type="datetimeFigureOut">
              <a:rPr lang="en-US" smtClean="0"/>
              <a:t>2014-10-01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sv-SE" smtClean="0"/>
              <a:t>Klicka här för att ändra format</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 bilden till platshållaren eller klicka på ikonen för att lägga till den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D140825E-4A15-4D39-8176-1F07E904CB30}" type="datetimeFigureOut">
              <a:rPr lang="en-US" smtClean="0"/>
              <a:t>2014-10-01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D140825E-4A15-4D39-8176-1F07E904CB30}" type="datetimeFigureOut">
              <a:rPr lang="en-US" smtClean="0"/>
              <a:t>2014-10-01</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190926" y="3016147"/>
            <a:ext cx="6762749" cy="1470025"/>
          </a:xfrm>
        </p:spPr>
        <p:txBody>
          <a:bodyPr/>
          <a:lstStyle/>
          <a:p>
            <a:r>
              <a:rPr lang="sv-SE" dirty="0" smtClean="0"/>
              <a:t>Antiken</a:t>
            </a:r>
            <a:endParaRPr lang="sv-SE" dirty="0"/>
          </a:p>
        </p:txBody>
      </p:sp>
      <p:sp>
        <p:nvSpPr>
          <p:cNvPr id="3" name="Underrubrik 2"/>
          <p:cNvSpPr>
            <a:spLocks noGrp="1"/>
          </p:cNvSpPr>
          <p:nvPr>
            <p:ph type="subTitle" idx="1"/>
          </p:nvPr>
        </p:nvSpPr>
        <p:spPr>
          <a:xfrm>
            <a:off x="1190926" y="4486172"/>
            <a:ext cx="6762749" cy="1752600"/>
          </a:xfrm>
        </p:spPr>
        <p:txBody>
          <a:bodyPr/>
          <a:lstStyle/>
          <a:p>
            <a:r>
              <a:rPr lang="sv-SE" dirty="0" smtClean="0"/>
              <a:t>”Västerlandets vagga”</a:t>
            </a:r>
            <a:endParaRPr lang="sv-SE" dirty="0"/>
          </a:p>
        </p:txBody>
      </p:sp>
      <p:pic>
        <p:nvPicPr>
          <p:cNvPr id="4" name="Bildobjekt 3" descr="Greece-073-711113-71184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106" y="529347"/>
            <a:ext cx="4411176" cy="2486800"/>
          </a:xfrm>
          <a:prstGeom prst="rect">
            <a:avLst/>
          </a:prstGeom>
        </p:spPr>
      </p:pic>
    </p:spTree>
    <p:extLst>
      <p:ext uri="{BB962C8B-B14F-4D97-AF65-F5344CB8AC3E}">
        <p14:creationId xmlns:p14="http://schemas.microsoft.com/office/powerpoint/2010/main" val="14743482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sv-SE" dirty="0" smtClean="0"/>
              <a:t>Hur kunde grekerna ändå ha sådan enhet trots geografisk och politisk splittring?</a:t>
            </a:r>
          </a:p>
          <a:p>
            <a:r>
              <a:rPr lang="sv-SE" dirty="0" smtClean="0"/>
              <a:t>Mycket gemensamt</a:t>
            </a:r>
          </a:p>
          <a:p>
            <a:pPr lvl="1"/>
            <a:r>
              <a:rPr lang="sv-SE" dirty="0" smtClean="0"/>
              <a:t>Gemensamt språk</a:t>
            </a:r>
          </a:p>
          <a:p>
            <a:pPr lvl="1"/>
            <a:r>
              <a:rPr lang="sv-SE" dirty="0" smtClean="0"/>
              <a:t>Pengar</a:t>
            </a:r>
          </a:p>
          <a:p>
            <a:pPr lvl="1"/>
            <a:r>
              <a:rPr lang="sv-SE" dirty="0" smtClean="0"/>
              <a:t>Handel</a:t>
            </a:r>
          </a:p>
          <a:p>
            <a:pPr lvl="1"/>
            <a:r>
              <a:rPr lang="sv-SE" dirty="0" smtClean="0"/>
              <a:t>Religion </a:t>
            </a:r>
          </a:p>
          <a:p>
            <a:pPr lvl="1"/>
            <a:r>
              <a:rPr lang="sv-SE" dirty="0" smtClean="0"/>
              <a:t>Idrotten, de olympiska spelen</a:t>
            </a:r>
          </a:p>
          <a:p>
            <a:pPr lvl="1"/>
            <a:r>
              <a:rPr lang="sv-SE" dirty="0" smtClean="0"/>
              <a:t>Hotet från perserna. </a:t>
            </a:r>
          </a:p>
          <a:p>
            <a:pPr marL="282575" lvl="1" indent="0">
              <a:buNone/>
            </a:pPr>
            <a:endParaRPr lang="sv-SE" dirty="0"/>
          </a:p>
        </p:txBody>
      </p:sp>
      <p:sp>
        <p:nvSpPr>
          <p:cNvPr id="2" name="Rubrik 1"/>
          <p:cNvSpPr>
            <a:spLocks noGrp="1"/>
          </p:cNvSpPr>
          <p:nvPr>
            <p:ph type="title"/>
          </p:nvPr>
        </p:nvSpPr>
        <p:spPr/>
        <p:txBody>
          <a:bodyPr/>
          <a:lstStyle/>
          <a:p>
            <a:r>
              <a:rPr lang="sv-SE" dirty="0" smtClean="0"/>
              <a:t>Grekisk enhet?</a:t>
            </a:r>
            <a:endParaRPr lang="sv-SE" dirty="0"/>
          </a:p>
        </p:txBody>
      </p:sp>
    </p:spTree>
    <p:extLst>
      <p:ext uri="{BB962C8B-B14F-4D97-AF65-F5344CB8AC3E}">
        <p14:creationId xmlns:p14="http://schemas.microsoft.com/office/powerpoint/2010/main" val="2001921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sv-SE" dirty="0" smtClean="0"/>
              <a:t>Filosofi; Sokrates, Platon och sedermera även Aristoteles. </a:t>
            </a:r>
          </a:p>
          <a:p>
            <a:pPr lvl="1"/>
            <a:r>
              <a:rPr lang="sv-SE" dirty="0" smtClean="0"/>
              <a:t>Inflytande även på politik och vetenskap. </a:t>
            </a:r>
          </a:p>
          <a:p>
            <a:pPr lvl="1"/>
            <a:r>
              <a:rPr lang="sv-SE" dirty="0" smtClean="0"/>
              <a:t>”Aristoteles var den siste människan att inneha all världens kunskap”</a:t>
            </a:r>
          </a:p>
          <a:p>
            <a:r>
              <a:rPr lang="sv-SE" dirty="0" smtClean="0"/>
              <a:t>Lyrik &amp; poesi</a:t>
            </a:r>
          </a:p>
          <a:p>
            <a:r>
              <a:rPr lang="sv-SE" dirty="0" smtClean="0"/>
              <a:t>Herodotos uppfinner historieskrivningen. </a:t>
            </a:r>
          </a:p>
          <a:p>
            <a:r>
              <a:rPr lang="sv-SE" dirty="0" smtClean="0"/>
              <a:t>Slavsamhälle! ALLT byggde på att man hade gratis arbetskraft. </a:t>
            </a:r>
            <a:endParaRPr lang="sv-SE" dirty="0"/>
          </a:p>
        </p:txBody>
      </p:sp>
      <p:sp>
        <p:nvSpPr>
          <p:cNvPr id="2" name="Rubrik 1"/>
          <p:cNvSpPr>
            <a:spLocks noGrp="1"/>
          </p:cNvSpPr>
          <p:nvPr>
            <p:ph type="title"/>
          </p:nvPr>
        </p:nvSpPr>
        <p:spPr/>
        <p:txBody>
          <a:bodyPr/>
          <a:lstStyle/>
          <a:p>
            <a:r>
              <a:rPr lang="sv-SE" dirty="0" smtClean="0"/>
              <a:t>Grekisk högkultur ca 750-300 </a:t>
            </a:r>
            <a:r>
              <a:rPr lang="sv-SE" dirty="0" err="1" smtClean="0"/>
              <a:t>fvt</a:t>
            </a:r>
            <a:endParaRPr lang="sv-SE" dirty="0"/>
          </a:p>
        </p:txBody>
      </p:sp>
    </p:spTree>
    <p:extLst>
      <p:ext uri="{BB962C8B-B14F-4D97-AF65-F5344CB8AC3E}">
        <p14:creationId xmlns:p14="http://schemas.microsoft.com/office/powerpoint/2010/main" val="17811437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fontScale="77500" lnSpcReduction="20000"/>
          </a:bodyPr>
          <a:lstStyle/>
          <a:p>
            <a:r>
              <a:rPr lang="sv-SE" dirty="0" err="1" smtClean="0"/>
              <a:t>Athen</a:t>
            </a:r>
            <a:endParaRPr lang="sv-SE" dirty="0" smtClean="0"/>
          </a:p>
          <a:p>
            <a:pPr lvl="1"/>
            <a:r>
              <a:rPr lang="sv-SE" dirty="0" smtClean="0"/>
              <a:t>Aristokratisk demokrati; styrdes av en folkförsamling som ”alla” över 20 fick rösta till. Församlingen valde sedan ”arkonter” som verkställde beslut och lagar. </a:t>
            </a:r>
          </a:p>
          <a:p>
            <a:pPr lvl="1"/>
            <a:r>
              <a:rPr lang="sv-SE" dirty="0" smtClean="0"/>
              <a:t>Kvinnan tog hand om hemmet, hon var alltid under en manlig släkting. </a:t>
            </a:r>
          </a:p>
          <a:p>
            <a:pPr lvl="1"/>
            <a:r>
              <a:rPr lang="sv-SE" dirty="0" smtClean="0"/>
              <a:t>Den manliga aristokratin skulle delta i filosofiska, politiska samtal, dricka vin och skriva poesi. </a:t>
            </a:r>
          </a:p>
          <a:p>
            <a:r>
              <a:rPr lang="sv-SE" dirty="0" smtClean="0"/>
              <a:t>Sparta</a:t>
            </a:r>
          </a:p>
          <a:p>
            <a:pPr lvl="1"/>
            <a:r>
              <a:rPr lang="sv-SE" dirty="0" smtClean="0"/>
              <a:t>Fokuserade på krig, militärstat. Man levde enkelt (spartansk).</a:t>
            </a:r>
          </a:p>
          <a:p>
            <a:pPr lvl="2"/>
            <a:r>
              <a:rPr lang="sv-SE" dirty="0" smtClean="0"/>
              <a:t>Styrdes av två kungar, med ett tillhörande råd.</a:t>
            </a:r>
          </a:p>
          <a:p>
            <a:pPr lvl="1"/>
            <a:r>
              <a:rPr lang="sv-SE" dirty="0" smtClean="0"/>
              <a:t>Pojkarna togs vid 7 års ålder och sattes i militärskola</a:t>
            </a:r>
          </a:p>
          <a:p>
            <a:pPr lvl="1"/>
            <a:r>
              <a:rPr lang="sv-SE" dirty="0" smtClean="0"/>
              <a:t>Blev vid 30 års ålder fullvärdig medborgare (om</a:t>
            </a:r>
            <a:r>
              <a:rPr lang="sv-SE" baseline="0" dirty="0" smtClean="0"/>
              <a:t> du var soldat!)</a:t>
            </a:r>
            <a:endParaRPr lang="sv-SE" dirty="0" smtClean="0"/>
          </a:p>
          <a:p>
            <a:pPr lvl="1"/>
            <a:r>
              <a:rPr lang="sv-SE" dirty="0" smtClean="0"/>
              <a:t>Kvinnans uppgift var att föda starka barn, varför även hon fick gymnastisk träning. Hade i och med det större frihet än i </a:t>
            </a:r>
            <a:r>
              <a:rPr lang="sv-SE" dirty="0" err="1" smtClean="0"/>
              <a:t>Athen</a:t>
            </a:r>
            <a:r>
              <a:rPr lang="sv-SE" dirty="0" smtClean="0"/>
              <a:t>. </a:t>
            </a:r>
            <a:endParaRPr lang="sv-SE" dirty="0"/>
          </a:p>
        </p:txBody>
      </p:sp>
      <p:sp>
        <p:nvSpPr>
          <p:cNvPr id="2" name="Rubrik 1"/>
          <p:cNvSpPr>
            <a:spLocks noGrp="1"/>
          </p:cNvSpPr>
          <p:nvPr>
            <p:ph type="title"/>
          </p:nvPr>
        </p:nvSpPr>
        <p:spPr/>
        <p:txBody>
          <a:bodyPr/>
          <a:lstStyle/>
          <a:p>
            <a:r>
              <a:rPr lang="sv-SE" dirty="0" err="1" smtClean="0"/>
              <a:t>Athen</a:t>
            </a:r>
            <a:r>
              <a:rPr lang="sv-SE" dirty="0" smtClean="0"/>
              <a:t> &amp; Sparta</a:t>
            </a:r>
            <a:endParaRPr lang="sv-SE" dirty="0"/>
          </a:p>
        </p:txBody>
      </p:sp>
      <p:pic>
        <p:nvPicPr>
          <p:cNvPr id="4" name="Bildobjekt 3" descr="This_is_sparta.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830" y="4645808"/>
            <a:ext cx="3235169" cy="2212191"/>
          </a:xfrm>
          <a:prstGeom prst="rect">
            <a:avLst/>
          </a:prstGeom>
        </p:spPr>
      </p:pic>
    </p:spTree>
    <p:extLst>
      <p:ext uri="{BB962C8B-B14F-4D97-AF65-F5344CB8AC3E}">
        <p14:creationId xmlns:p14="http://schemas.microsoft.com/office/powerpoint/2010/main" val="2087397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sv-SE" dirty="0" smtClean="0"/>
              <a:t>Peloponnesiska kriget, 400-talet. </a:t>
            </a:r>
          </a:p>
          <a:p>
            <a:pPr lvl="1"/>
            <a:r>
              <a:rPr lang="sv-SE" dirty="0" smtClean="0"/>
              <a:t>Mellan </a:t>
            </a:r>
            <a:r>
              <a:rPr lang="sv-SE" dirty="0" err="1" smtClean="0"/>
              <a:t>Athen</a:t>
            </a:r>
            <a:r>
              <a:rPr lang="sv-SE" dirty="0" smtClean="0"/>
              <a:t> &amp; Sparta med allierade. </a:t>
            </a:r>
          </a:p>
          <a:p>
            <a:pPr lvl="1"/>
            <a:r>
              <a:rPr lang="sv-SE" dirty="0" smtClean="0"/>
              <a:t>Konsekvensen blev att </a:t>
            </a:r>
            <a:r>
              <a:rPr lang="sv-SE" dirty="0" err="1" smtClean="0"/>
              <a:t>Athen</a:t>
            </a:r>
            <a:r>
              <a:rPr lang="sv-SE" dirty="0" smtClean="0"/>
              <a:t> förlorade sin stora maktställning i den grekiska övärlden. </a:t>
            </a:r>
          </a:p>
          <a:p>
            <a:r>
              <a:rPr lang="sv-SE" dirty="0" smtClean="0"/>
              <a:t>Perserkriget</a:t>
            </a:r>
          </a:p>
          <a:p>
            <a:pPr lvl="1"/>
            <a:r>
              <a:rPr lang="sv-SE" dirty="0" smtClean="0"/>
              <a:t>Perserna invaderar grekiska öriket, belägrar grekiska städer. Man lyckas slå tillbaka perserna.</a:t>
            </a:r>
          </a:p>
          <a:p>
            <a:pPr lvl="1"/>
            <a:r>
              <a:rPr lang="sv-SE" dirty="0" smtClean="0"/>
              <a:t>Konsekvensen blev att grekerna blev mycket svagare av att ha slagits mot varandra och mot perserna. </a:t>
            </a:r>
            <a:endParaRPr lang="sv-SE" dirty="0"/>
          </a:p>
        </p:txBody>
      </p:sp>
      <p:sp>
        <p:nvSpPr>
          <p:cNvPr id="2" name="Rubrik 1"/>
          <p:cNvSpPr>
            <a:spLocks noGrp="1"/>
          </p:cNvSpPr>
          <p:nvPr>
            <p:ph type="title"/>
          </p:nvPr>
        </p:nvSpPr>
        <p:spPr/>
        <p:txBody>
          <a:bodyPr/>
          <a:lstStyle/>
          <a:p>
            <a:r>
              <a:rPr lang="sv-SE" dirty="0" smtClean="0"/>
              <a:t>Peloponnesiska kriget &amp; perserkriget</a:t>
            </a:r>
            <a:endParaRPr lang="sv-SE" dirty="0"/>
          </a:p>
        </p:txBody>
      </p:sp>
    </p:spTree>
    <p:extLst>
      <p:ext uri="{BB962C8B-B14F-4D97-AF65-F5344CB8AC3E}">
        <p14:creationId xmlns:p14="http://schemas.microsoft.com/office/powerpoint/2010/main" val="32000090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79463" y="2072230"/>
            <a:ext cx="5035269" cy="3965499"/>
          </a:xfrm>
        </p:spPr>
        <p:txBody>
          <a:bodyPr/>
          <a:lstStyle/>
          <a:p>
            <a:r>
              <a:rPr lang="sv-SE" dirty="0" smtClean="0"/>
              <a:t>Duktig härförare; hade haft Aristoteles som lärare. </a:t>
            </a:r>
          </a:p>
          <a:p>
            <a:r>
              <a:rPr lang="sv-SE" dirty="0" smtClean="0"/>
              <a:t>De makedonska ”</a:t>
            </a:r>
            <a:r>
              <a:rPr lang="sv-SE" dirty="0" err="1" smtClean="0"/>
              <a:t>phalanxerna</a:t>
            </a:r>
            <a:r>
              <a:rPr lang="sv-SE" dirty="0" smtClean="0"/>
              <a:t>”</a:t>
            </a:r>
          </a:p>
          <a:p>
            <a:r>
              <a:rPr lang="sv-SE" dirty="0" smtClean="0"/>
              <a:t>Blandar grekisk och persisk kultur vilket man kallar hellenistisk kultur. </a:t>
            </a:r>
          </a:p>
          <a:p>
            <a:r>
              <a:rPr lang="sv-SE" dirty="0" smtClean="0"/>
              <a:t>Dör i feber 33 år gammal. </a:t>
            </a:r>
          </a:p>
          <a:p>
            <a:r>
              <a:rPr lang="sv-SE" dirty="0" smtClean="0"/>
              <a:t>Hans rike delas upp mellan hans generaler. </a:t>
            </a:r>
            <a:endParaRPr lang="sv-SE" dirty="0"/>
          </a:p>
        </p:txBody>
      </p:sp>
      <p:sp>
        <p:nvSpPr>
          <p:cNvPr id="2" name="Rubrik 1"/>
          <p:cNvSpPr>
            <a:spLocks noGrp="1"/>
          </p:cNvSpPr>
          <p:nvPr>
            <p:ph type="title"/>
          </p:nvPr>
        </p:nvSpPr>
        <p:spPr/>
        <p:txBody>
          <a:bodyPr/>
          <a:lstStyle/>
          <a:p>
            <a:r>
              <a:rPr lang="sv-SE" dirty="0" smtClean="0"/>
              <a:t>Alexander den Store</a:t>
            </a:r>
            <a:endParaRPr lang="sv-SE" dirty="0"/>
          </a:p>
        </p:txBody>
      </p:sp>
      <p:pic>
        <p:nvPicPr>
          <p:cNvPr id="4" name="Bildobjekt 3" descr="alexander_athen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732" y="1724879"/>
            <a:ext cx="2916399" cy="4312851"/>
          </a:xfrm>
          <a:prstGeom prst="rect">
            <a:avLst/>
          </a:prstGeom>
        </p:spPr>
      </p:pic>
    </p:spTree>
    <p:extLst>
      <p:ext uri="{BB962C8B-B14F-4D97-AF65-F5344CB8AC3E}">
        <p14:creationId xmlns:p14="http://schemas.microsoft.com/office/powerpoint/2010/main" val="40804144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Alexanders imperium</a:t>
            </a:r>
            <a:endParaRPr lang="sv-SE" dirty="0"/>
          </a:p>
        </p:txBody>
      </p:sp>
      <p:pic>
        <p:nvPicPr>
          <p:cNvPr id="4" name="Bildobjekt 3" descr="8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35" y="1976127"/>
            <a:ext cx="8738807" cy="4267141"/>
          </a:xfrm>
          <a:prstGeom prst="rect">
            <a:avLst/>
          </a:prstGeom>
        </p:spPr>
      </p:pic>
    </p:spTree>
    <p:extLst>
      <p:ext uri="{BB962C8B-B14F-4D97-AF65-F5344CB8AC3E}">
        <p14:creationId xmlns:p14="http://schemas.microsoft.com/office/powerpoint/2010/main" val="2266544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lnSpcReduction="10000"/>
          </a:bodyPr>
          <a:lstStyle/>
          <a:p>
            <a:r>
              <a:rPr lang="sv-SE" dirty="0" smtClean="0"/>
              <a:t>Filosofi</a:t>
            </a:r>
          </a:p>
          <a:p>
            <a:r>
              <a:rPr lang="sv-SE" dirty="0" smtClean="0"/>
              <a:t>Konst, poesi</a:t>
            </a:r>
          </a:p>
          <a:p>
            <a:r>
              <a:rPr lang="sv-SE" dirty="0" smtClean="0"/>
              <a:t>Politik</a:t>
            </a:r>
          </a:p>
          <a:p>
            <a:r>
              <a:rPr lang="sv-SE" dirty="0" smtClean="0"/>
              <a:t>Astronomi</a:t>
            </a:r>
          </a:p>
          <a:p>
            <a:r>
              <a:rPr lang="sv-SE" dirty="0" smtClean="0"/>
              <a:t>Matematik</a:t>
            </a:r>
          </a:p>
          <a:p>
            <a:r>
              <a:rPr lang="sv-SE" dirty="0" smtClean="0"/>
              <a:t>Historia, historieskrivning</a:t>
            </a:r>
          </a:p>
          <a:p>
            <a:r>
              <a:rPr lang="sv-SE" dirty="0" smtClean="0"/>
              <a:t>Demokrati???</a:t>
            </a:r>
          </a:p>
          <a:p>
            <a:r>
              <a:rPr lang="sv-SE" dirty="0" smtClean="0"/>
              <a:t>All europeisk kunskap kommer att utgå ifrån det antika tänkandet!</a:t>
            </a:r>
            <a:endParaRPr lang="sv-SE" dirty="0"/>
          </a:p>
        </p:txBody>
      </p:sp>
      <p:sp>
        <p:nvSpPr>
          <p:cNvPr id="2" name="Rubrik 1"/>
          <p:cNvSpPr>
            <a:spLocks noGrp="1"/>
          </p:cNvSpPr>
          <p:nvPr>
            <p:ph type="title"/>
          </p:nvPr>
        </p:nvSpPr>
        <p:spPr/>
        <p:txBody>
          <a:bodyPr>
            <a:normAutofit fontScale="90000"/>
          </a:bodyPr>
          <a:lstStyle/>
          <a:p>
            <a:r>
              <a:rPr lang="sv-SE" dirty="0" smtClean="0"/>
              <a:t>Varför snackar vi om antiken?</a:t>
            </a:r>
            <a:endParaRPr lang="sv-SE" dirty="0"/>
          </a:p>
        </p:txBody>
      </p:sp>
    </p:spTree>
    <p:extLst>
      <p:ext uri="{BB962C8B-B14F-4D97-AF65-F5344CB8AC3E}">
        <p14:creationId xmlns:p14="http://schemas.microsoft.com/office/powerpoint/2010/main" val="1620816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Antika Grekland</a:t>
            </a:r>
            <a:endParaRPr lang="sv-SE" dirty="0"/>
          </a:p>
        </p:txBody>
      </p:sp>
      <p:sp>
        <p:nvSpPr>
          <p:cNvPr id="3" name="Underrubrik 2"/>
          <p:cNvSpPr>
            <a:spLocks noGrp="1"/>
          </p:cNvSpPr>
          <p:nvPr>
            <p:ph type="subTitle" idx="1"/>
          </p:nvPr>
        </p:nvSpPr>
        <p:spPr/>
        <p:txBody>
          <a:bodyPr/>
          <a:lstStyle/>
          <a:p>
            <a:endParaRPr lang="sv-SE"/>
          </a:p>
        </p:txBody>
      </p:sp>
    </p:spTree>
    <p:extLst>
      <p:ext uri="{BB962C8B-B14F-4D97-AF65-F5344CB8AC3E}">
        <p14:creationId xmlns:p14="http://schemas.microsoft.com/office/powerpoint/2010/main" val="17022683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lnSpcReduction="10000"/>
          </a:bodyPr>
          <a:lstStyle/>
          <a:p>
            <a:r>
              <a:rPr lang="sv-SE" dirty="0" err="1" smtClean="0"/>
              <a:t>Minoerna</a:t>
            </a:r>
            <a:r>
              <a:rPr lang="sv-SE" dirty="0" smtClean="0"/>
              <a:t> </a:t>
            </a:r>
            <a:r>
              <a:rPr lang="sv-SE" dirty="0"/>
              <a:t>på </a:t>
            </a:r>
            <a:r>
              <a:rPr lang="sv-SE" dirty="0" smtClean="0"/>
              <a:t>Kreta</a:t>
            </a:r>
          </a:p>
          <a:p>
            <a:pPr lvl="1"/>
            <a:r>
              <a:rPr lang="sv-SE" dirty="0" smtClean="0"/>
              <a:t>Byggde Knossos. Försvann oförklarligt på 1500-talet </a:t>
            </a:r>
            <a:r>
              <a:rPr lang="sv-SE" dirty="0" err="1" smtClean="0"/>
              <a:t>fvt</a:t>
            </a:r>
            <a:r>
              <a:rPr lang="sv-SE" dirty="0" smtClean="0"/>
              <a:t>. Knossos har brunnit. </a:t>
            </a:r>
          </a:p>
          <a:p>
            <a:pPr lvl="1"/>
            <a:r>
              <a:rPr lang="sv-SE" dirty="0" smtClean="0"/>
              <a:t>Hieroglyf-liknande språk som inte kunnat tydas. </a:t>
            </a:r>
          </a:p>
          <a:p>
            <a:r>
              <a:rPr lang="sv-SE" dirty="0" smtClean="0"/>
              <a:t>Mykene </a:t>
            </a:r>
            <a:r>
              <a:rPr lang="sv-SE" dirty="0"/>
              <a:t>på </a:t>
            </a:r>
            <a:r>
              <a:rPr lang="sv-SE" dirty="0" smtClean="0"/>
              <a:t>fastlandet. </a:t>
            </a:r>
          </a:p>
          <a:p>
            <a:pPr lvl="1"/>
            <a:r>
              <a:rPr lang="sv-SE" dirty="0" smtClean="0"/>
              <a:t>Krigarkultur som levde på krig, sjöröveri men också handel. </a:t>
            </a:r>
          </a:p>
          <a:p>
            <a:pPr lvl="1"/>
            <a:r>
              <a:rPr lang="sv-SE" dirty="0" smtClean="0"/>
              <a:t>Centrerade </a:t>
            </a:r>
            <a:r>
              <a:rPr lang="sv-SE" dirty="0"/>
              <a:t>kring kungar men hade fördelad makt på institutioner och lokala maktinstanser. </a:t>
            </a:r>
          </a:p>
          <a:p>
            <a:pPr lvl="1"/>
            <a:r>
              <a:rPr lang="sv-SE" dirty="0" smtClean="0"/>
              <a:t>Försvinner någon gång efter 1200 </a:t>
            </a:r>
            <a:r>
              <a:rPr lang="sv-SE" dirty="0" err="1" smtClean="0"/>
              <a:t>fvt</a:t>
            </a:r>
            <a:r>
              <a:rPr lang="sv-SE" dirty="0" smtClean="0"/>
              <a:t>. Palatsen brända och städerna övergivna. </a:t>
            </a:r>
            <a:endParaRPr lang="sv-SE" dirty="0"/>
          </a:p>
        </p:txBody>
      </p:sp>
      <p:sp>
        <p:nvSpPr>
          <p:cNvPr id="2" name="Rubrik 1"/>
          <p:cNvSpPr>
            <a:spLocks noGrp="1"/>
          </p:cNvSpPr>
          <p:nvPr>
            <p:ph type="title"/>
          </p:nvPr>
        </p:nvSpPr>
        <p:spPr/>
        <p:txBody>
          <a:bodyPr>
            <a:normAutofit fontScale="90000"/>
          </a:bodyPr>
          <a:lstStyle/>
          <a:p>
            <a:r>
              <a:rPr lang="sv-SE" dirty="0" smtClean="0"/>
              <a:t>Minoisk och Mykensk kultur</a:t>
            </a:r>
            <a:endParaRPr lang="sv-SE" dirty="0"/>
          </a:p>
        </p:txBody>
      </p:sp>
    </p:spTree>
    <p:extLst>
      <p:ext uri="{BB962C8B-B14F-4D97-AF65-F5344CB8AC3E}">
        <p14:creationId xmlns:p14="http://schemas.microsoft.com/office/powerpoint/2010/main" val="37197432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6" name="Bildobjekt 5" descr="IMG_038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4231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Bildobjekt 3" descr="IMG_039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35150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r>
              <a:rPr lang="sv-SE" dirty="0" smtClean="0"/>
              <a:t>Stadsstater</a:t>
            </a:r>
            <a:r>
              <a:rPr lang="sv-SE" dirty="0"/>
              <a:t>:</a:t>
            </a:r>
            <a:r>
              <a:rPr lang="sv-SE" dirty="0" smtClean="0"/>
              <a:t> Polis </a:t>
            </a:r>
            <a:endParaRPr lang="sv-SE" dirty="0"/>
          </a:p>
          <a:p>
            <a:r>
              <a:rPr lang="sv-SE" dirty="0" smtClean="0"/>
              <a:t>Färre skriftliga källor, handeln försvinner – grekerna blir mer isolerade</a:t>
            </a:r>
          </a:p>
          <a:p>
            <a:r>
              <a:rPr lang="sv-SE" dirty="0" smtClean="0"/>
              <a:t>Styrdes av en kung med ett tillhörande råd</a:t>
            </a:r>
          </a:p>
          <a:p>
            <a:r>
              <a:rPr lang="sv-SE" dirty="0" smtClean="0"/>
              <a:t>Tydligt klassamhälle; aristokrati, bönder, slavar.</a:t>
            </a:r>
          </a:p>
          <a:p>
            <a:r>
              <a:rPr lang="sv-SE" dirty="0" smtClean="0"/>
              <a:t>Kolonialism i till följd av överbefolkning och svält.</a:t>
            </a:r>
          </a:p>
          <a:p>
            <a:r>
              <a:rPr lang="sv-SE" dirty="0" smtClean="0"/>
              <a:t>Tyrannerna ca 750-500 </a:t>
            </a:r>
            <a:r>
              <a:rPr lang="sv-SE" dirty="0" err="1" smtClean="0"/>
              <a:t>fvt</a:t>
            </a:r>
            <a:endParaRPr lang="sv-SE" dirty="0"/>
          </a:p>
        </p:txBody>
      </p:sp>
      <p:sp>
        <p:nvSpPr>
          <p:cNvPr id="2" name="Rubrik 1"/>
          <p:cNvSpPr>
            <a:spLocks noGrp="1"/>
          </p:cNvSpPr>
          <p:nvPr>
            <p:ph type="title"/>
          </p:nvPr>
        </p:nvSpPr>
        <p:spPr/>
        <p:txBody>
          <a:bodyPr>
            <a:normAutofit fontScale="90000"/>
          </a:bodyPr>
          <a:lstStyle/>
          <a:p>
            <a:r>
              <a:rPr lang="sv-SE" dirty="0" smtClean="0"/>
              <a:t>Grekisk ”medeltid” ca 1100-750</a:t>
            </a:r>
            <a:endParaRPr lang="sv-SE" dirty="0"/>
          </a:p>
        </p:txBody>
      </p:sp>
    </p:spTree>
    <p:extLst>
      <p:ext uri="{BB962C8B-B14F-4D97-AF65-F5344CB8AC3E}">
        <p14:creationId xmlns:p14="http://schemas.microsoft.com/office/powerpoint/2010/main" val="35267516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5" name="Bildobjekt 4" descr="p121 greek coloni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401077"/>
            <a:ext cx="9042400" cy="5930900"/>
          </a:xfrm>
          <a:prstGeom prst="rect">
            <a:avLst/>
          </a:prstGeom>
        </p:spPr>
      </p:pic>
    </p:spTree>
    <p:extLst>
      <p:ext uri="{BB962C8B-B14F-4D97-AF65-F5344CB8AC3E}">
        <p14:creationId xmlns:p14="http://schemas.microsoft.com/office/powerpoint/2010/main" val="17468193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Ancient_Greece_hoplite_with_his_hoplon_and_dory.jpg"/>
          <p:cNvPicPr>
            <a:picLocks noGrp="1" noChangeAspect="1"/>
          </p:cNvPicPr>
          <p:nvPr>
            <p:ph idx="1"/>
          </p:nvPr>
        </p:nvPicPr>
        <p:blipFill>
          <a:blip r:embed="rId2">
            <a:extLst>
              <a:ext uri="{28A0092B-C50C-407E-A947-70E740481C1C}">
                <a14:useLocalDpi xmlns:a14="http://schemas.microsoft.com/office/drawing/2010/main" val="0"/>
              </a:ext>
            </a:extLst>
          </a:blip>
          <a:srcRect t="11956" b="11956"/>
          <a:stretch>
            <a:fillRect/>
          </a:stretch>
        </p:blipFill>
        <p:spPr/>
      </p:pic>
      <p:sp>
        <p:nvSpPr>
          <p:cNvPr id="2" name="Rubrik 1"/>
          <p:cNvSpPr>
            <a:spLocks noGrp="1"/>
          </p:cNvSpPr>
          <p:nvPr>
            <p:ph type="title"/>
          </p:nvPr>
        </p:nvSpPr>
        <p:spPr/>
        <p:txBody>
          <a:bodyPr/>
          <a:lstStyle/>
          <a:p>
            <a:r>
              <a:rPr lang="sv-SE" dirty="0" smtClean="0"/>
              <a:t>Grekisk ”hoplit” </a:t>
            </a:r>
            <a:endParaRPr lang="sv-SE" dirty="0"/>
          </a:p>
        </p:txBody>
      </p:sp>
    </p:spTree>
    <p:extLst>
      <p:ext uri="{BB962C8B-B14F-4D97-AF65-F5344CB8AC3E}">
        <p14:creationId xmlns:p14="http://schemas.microsoft.com/office/powerpoint/2010/main" val="92779233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bunden">
  <a:themeElements>
    <a:clrScheme name="Inbunden">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Inbunden">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nbunden">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Inbunden.thmx</Template>
  <TotalTime>250</TotalTime>
  <Words>982</Words>
  <Application>Microsoft Macintosh PowerPoint</Application>
  <PresentationFormat>Bildspel på skärmen (4:3)</PresentationFormat>
  <Paragraphs>105</Paragraphs>
  <Slides>15</Slides>
  <Notes>7</Notes>
  <HiddenSlides>0</HiddenSlides>
  <MMClips>0</MMClips>
  <ScaleCrop>false</ScaleCrop>
  <HeadingPairs>
    <vt:vector size="4" baseType="variant">
      <vt:variant>
        <vt:lpstr>Tema</vt:lpstr>
      </vt:variant>
      <vt:variant>
        <vt:i4>1</vt:i4>
      </vt:variant>
      <vt:variant>
        <vt:lpstr>Bildrubriker</vt:lpstr>
      </vt:variant>
      <vt:variant>
        <vt:i4>15</vt:i4>
      </vt:variant>
    </vt:vector>
  </HeadingPairs>
  <TitlesOfParts>
    <vt:vector size="16" baseType="lpstr">
      <vt:lpstr>Inbunden</vt:lpstr>
      <vt:lpstr>Antiken</vt:lpstr>
      <vt:lpstr>Varför snackar vi om antiken?</vt:lpstr>
      <vt:lpstr>Antika Grekland</vt:lpstr>
      <vt:lpstr>Minoisk och Mykensk kultur</vt:lpstr>
      <vt:lpstr>PowerPoint-presentation</vt:lpstr>
      <vt:lpstr>PowerPoint-presentation</vt:lpstr>
      <vt:lpstr>Grekisk ”medeltid” ca 1100-750</vt:lpstr>
      <vt:lpstr>PowerPoint-presentation</vt:lpstr>
      <vt:lpstr>Grekisk ”hoplit” </vt:lpstr>
      <vt:lpstr>Grekisk enhet?</vt:lpstr>
      <vt:lpstr>Grekisk högkultur ca 750-300 fvt</vt:lpstr>
      <vt:lpstr>Athen &amp; Sparta</vt:lpstr>
      <vt:lpstr>Peloponnesiska kriget &amp; perserkriget</vt:lpstr>
      <vt:lpstr>Alexander den Store</vt:lpstr>
      <vt:lpstr>Alexanders imperium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Antiken</dc:title>
  <dc:creator>Simon Gruwer</dc:creator>
  <cp:lastModifiedBy>AIT Sigtuna kommun</cp:lastModifiedBy>
  <cp:revision>75</cp:revision>
  <dcterms:created xsi:type="dcterms:W3CDTF">2014-09-23T09:02:30Z</dcterms:created>
  <dcterms:modified xsi:type="dcterms:W3CDTF">2014-10-01T06:41:19Z</dcterms:modified>
</cp:coreProperties>
</file>