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0" r:id="rId4"/>
    <p:sldId id="263" r:id="rId5"/>
    <p:sldId id="264" r:id="rId6"/>
    <p:sldId id="265" r:id="rId7"/>
    <p:sldId id="267" r:id="rId8"/>
    <p:sldId id="268" r:id="rId9"/>
    <p:sldId id="266" r:id="rId10"/>
    <p:sldId id="269" r:id="rId11"/>
    <p:sldId id="262" r:id="rId12"/>
    <p:sldId id="273" r:id="rId13"/>
    <p:sldId id="258" r:id="rId14"/>
    <p:sldId id="259" r:id="rId15"/>
    <p:sldId id="261" r:id="rId16"/>
    <p:sldId id="260" r:id="rId17"/>
    <p:sldId id="277" r:id="rId18"/>
    <p:sldId id="271" r:id="rId19"/>
    <p:sldId id="275" r:id="rId20"/>
    <p:sldId id="276" r:id="rId21"/>
    <p:sldId id="274" r:id="rId22"/>
    <p:sldId id="279" r:id="rId23"/>
    <p:sldId id="280" r:id="rId24"/>
    <p:sldId id="281" r:id="rId25"/>
    <p:sldId id="282" r:id="rId26"/>
    <p:sldId id="283" r:id="rId27"/>
    <p:sldId id="284" r:id="rId28"/>
    <p:sldId id="285" r:id="rId29"/>
    <p:sldId id="287" r:id="rId30"/>
    <p:sldId id="286" r:id="rId31"/>
    <p:sldId id="272" r:id="rId32"/>
    <p:sldId id="288" r:id="rId33"/>
    <p:sldId id="289" r:id="rId34"/>
    <p:sldId id="290" r:id="rId35"/>
    <p:sldId id="292" r:id="rId36"/>
    <p:sldId id="293" r:id="rId37"/>
    <p:sldId id="291" r:id="rId38"/>
    <p:sldId id="294" r:id="rId39"/>
    <p:sldId id="278" r:id="rId40"/>
    <p:sldId id="295" r:id="rId41"/>
    <p:sldId id="296" r:id="rId42"/>
    <p:sldId id="297" r:id="rId43"/>
    <p:sldId id="298" r:id="rId44"/>
    <p:sldId id="299" r:id="rId45"/>
    <p:sldId id="300" r:id="rId46"/>
    <p:sldId id="301" r:id="rId47"/>
    <p:sldId id="302" r:id="rId48"/>
    <p:sldId id="327" r:id="rId49"/>
    <p:sldId id="328" r:id="rId50"/>
    <p:sldId id="329" r:id="rId51"/>
    <p:sldId id="330" r:id="rId52"/>
    <p:sldId id="303" r:id="rId53"/>
    <p:sldId id="304" r:id="rId54"/>
    <p:sldId id="305" r:id="rId55"/>
    <p:sldId id="309" r:id="rId56"/>
    <p:sldId id="310" r:id="rId57"/>
    <p:sldId id="311" r:id="rId58"/>
    <p:sldId id="312" r:id="rId59"/>
    <p:sldId id="313" r:id="rId60"/>
    <p:sldId id="306" r:id="rId61"/>
    <p:sldId id="307" r:id="rId62"/>
    <p:sldId id="308"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2">
        <a:schemeClr val="bg1"/>
      </p:bgRef>
    </p:bg>
    <p:spTree>
      <p:nvGrpSpPr>
        <p:cNvPr id="1" name=""/>
        <p:cNvGrpSpPr/>
        <p:nvPr/>
      </p:nvGrpSpPr>
      <p:grpSpPr>
        <a:xfrm>
          <a:off x="0" y="0"/>
          <a:ext cx="0" cy="0"/>
          <a:chOff x="0" y="0"/>
          <a:chExt cx="0" cy="0"/>
        </a:xfrm>
      </p:grpSpPr>
      <p:sp>
        <p:nvSpPr>
          <p:cNvPr id="4" name="Rektangel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ak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Rubrik 11"/>
          <p:cNvSpPr>
            <a:spLocks noGrp="1"/>
          </p:cNvSpPr>
          <p:nvPr>
            <p:ph type="ctrTitle"/>
          </p:nvPr>
        </p:nvSpPr>
        <p:spPr>
          <a:xfrm>
            <a:off x="3366868" y="533400"/>
            <a:ext cx="5105400" cy="2868168"/>
          </a:xfrm>
        </p:spPr>
        <p:txBody>
          <a:bodyPr>
            <a:noAutofit/>
          </a:bodyPr>
          <a:lstStyle>
            <a:lvl1pPr algn="r">
              <a:defRPr sz="4200" b="1"/>
            </a:lvl1pPr>
          </a:lstStyle>
          <a:p>
            <a:r>
              <a:rPr lang="sv-SE" smtClean="0"/>
              <a:t>Klicka här för att ändra format</a:t>
            </a:r>
            <a:endParaRPr lang="en-US"/>
          </a:p>
        </p:txBody>
      </p:sp>
      <p:sp>
        <p:nvSpPr>
          <p:cNvPr id="25" name="Underrubri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v-SE" smtClean="0"/>
              <a:t>Klicka här för att ändra format på underrubrik i bakgrunden</a:t>
            </a:r>
            <a:endParaRPr lang="en-US"/>
          </a:p>
        </p:txBody>
      </p:sp>
      <p:sp>
        <p:nvSpPr>
          <p:cNvPr id="6" name="Platshållare för datum 30"/>
          <p:cNvSpPr>
            <a:spLocks noGrp="1"/>
          </p:cNvSpPr>
          <p:nvPr>
            <p:ph type="dt" sz="half" idx="10"/>
          </p:nvPr>
        </p:nvSpPr>
        <p:spPr>
          <a:xfrm>
            <a:off x="5870575" y="6557963"/>
            <a:ext cx="2003425" cy="227012"/>
          </a:xfrm>
        </p:spPr>
        <p:txBody>
          <a:bodyPr/>
          <a:lstStyle>
            <a:lvl1pPr>
              <a:defRPr>
                <a:solidFill>
                  <a:srgbClr val="FFFFFF"/>
                </a:solidFill>
              </a:defRPr>
            </a:lvl1pPr>
          </a:lstStyle>
          <a:p>
            <a:fld id="{AA179BF3-D751-4D10-A729-884B2D670A10}" type="datetime1">
              <a:rPr lang="sv-SE"/>
              <a:pPr/>
              <a:t>2013-01-29</a:t>
            </a:fld>
            <a:endParaRPr lang="sv-SE"/>
          </a:p>
        </p:txBody>
      </p:sp>
      <p:sp>
        <p:nvSpPr>
          <p:cNvPr id="7" name="Platshållare för sidfot 17"/>
          <p:cNvSpPr>
            <a:spLocks noGrp="1"/>
          </p:cNvSpPr>
          <p:nvPr>
            <p:ph type="ftr" sz="quarter" idx="11"/>
          </p:nvPr>
        </p:nvSpPr>
        <p:spPr>
          <a:xfrm>
            <a:off x="2819400" y="6557963"/>
            <a:ext cx="2927350" cy="228600"/>
          </a:xfrm>
        </p:spPr>
        <p:txBody>
          <a:bodyPr/>
          <a:lstStyle>
            <a:lvl1pPr>
              <a:defRPr lang="en-US">
                <a:solidFill>
                  <a:srgbClr val="FFFFFF"/>
                </a:solidFill>
              </a:defRPr>
            </a:lvl1pPr>
          </a:lstStyle>
          <a:p>
            <a:pPr>
              <a:defRPr/>
            </a:pPr>
            <a:endParaRPr lang="sv-SE"/>
          </a:p>
        </p:txBody>
      </p:sp>
      <p:sp>
        <p:nvSpPr>
          <p:cNvPr id="8" name="Platshållare för bildnummer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E48E6DAA-95C5-46B9-A2CA-3081225AA08C}" type="slidenum">
              <a:rPr lang="sv-SE"/>
              <a:pPr/>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26"/>
          <p:cNvSpPr>
            <a:spLocks noGrp="1"/>
          </p:cNvSpPr>
          <p:nvPr>
            <p:ph type="dt" sz="half" idx="10"/>
          </p:nvPr>
        </p:nvSpPr>
        <p:spPr/>
        <p:txBody>
          <a:bodyPr/>
          <a:lstStyle>
            <a:lvl1pPr>
              <a:defRPr/>
            </a:lvl1pPr>
          </a:lstStyle>
          <a:p>
            <a:fld id="{DAC036EA-EC0D-41A5-B743-3C638AF29CB1}" type="datetime1">
              <a:rPr lang="sv-SE"/>
              <a:pPr/>
              <a:t>2013-01-29</a:t>
            </a:fld>
            <a:endParaRPr lang="sv-SE"/>
          </a:p>
        </p:txBody>
      </p:sp>
      <p:sp>
        <p:nvSpPr>
          <p:cNvPr id="5" name="Platshållare för sidfot 3"/>
          <p:cNvSpPr>
            <a:spLocks noGrp="1"/>
          </p:cNvSpPr>
          <p:nvPr>
            <p:ph type="ftr" sz="quarter" idx="11"/>
          </p:nvPr>
        </p:nvSpPr>
        <p:spPr/>
        <p:txBody>
          <a:bodyPr/>
          <a:lstStyle>
            <a:lvl1pPr>
              <a:defRPr/>
            </a:lvl1pPr>
          </a:lstStyle>
          <a:p>
            <a:pPr>
              <a:defRPr/>
            </a:pPr>
            <a:endParaRPr lang="sv-SE"/>
          </a:p>
        </p:txBody>
      </p:sp>
      <p:sp>
        <p:nvSpPr>
          <p:cNvPr id="6" name="Platshållare för bildnummer 15"/>
          <p:cNvSpPr>
            <a:spLocks noGrp="1"/>
          </p:cNvSpPr>
          <p:nvPr>
            <p:ph type="sldNum" sz="quarter" idx="12"/>
          </p:nvPr>
        </p:nvSpPr>
        <p:spPr/>
        <p:txBody>
          <a:bodyPr/>
          <a:lstStyle>
            <a:lvl1pPr>
              <a:defRPr/>
            </a:lvl1pPr>
          </a:lstStyle>
          <a:p>
            <a:fld id="{798B2238-89CE-4A40-BC74-1BB77DC01756}"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53200" y="274955"/>
            <a:ext cx="1524000" cy="5851525"/>
          </a:xfrm>
        </p:spPr>
        <p:txBody>
          <a:bodyPr vert="eaVert" ancho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274642"/>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a:xfrm>
            <a:off x="4243388" y="6557963"/>
            <a:ext cx="2001837" cy="227012"/>
          </a:xfrm>
        </p:spPr>
        <p:txBody>
          <a:bodyPr/>
          <a:lstStyle>
            <a:lvl1pPr>
              <a:defRPr/>
            </a:lvl1pPr>
          </a:lstStyle>
          <a:p>
            <a:fld id="{CDB5E7DF-0104-4F9D-B01D-E02DD1B48B8C}" type="datetime1">
              <a:rPr lang="sv-SE"/>
              <a:pPr/>
              <a:t>2013-01-29</a:t>
            </a:fld>
            <a:endParaRPr lang="sv-SE"/>
          </a:p>
        </p:txBody>
      </p:sp>
      <p:sp>
        <p:nvSpPr>
          <p:cNvPr id="5" name="Platshållare för sidfot 4"/>
          <p:cNvSpPr>
            <a:spLocks noGrp="1"/>
          </p:cNvSpPr>
          <p:nvPr>
            <p:ph type="ftr" sz="quarter" idx="11"/>
          </p:nvPr>
        </p:nvSpPr>
        <p:spPr>
          <a:xfrm>
            <a:off x="457200" y="6556375"/>
            <a:ext cx="3657600" cy="228600"/>
          </a:xfrm>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254750" y="6553200"/>
            <a:ext cx="587375" cy="228600"/>
          </a:xfrm>
        </p:spPr>
        <p:txBody>
          <a:bodyPr/>
          <a:lstStyle>
            <a:lvl1pPr>
              <a:defRPr/>
            </a:lvl1pPr>
          </a:lstStyle>
          <a:p>
            <a:fld id="{BD677E1A-104D-41A7-844C-600AAF1C49B7}"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26"/>
          <p:cNvSpPr>
            <a:spLocks noGrp="1"/>
          </p:cNvSpPr>
          <p:nvPr>
            <p:ph type="dt" sz="half" idx="10"/>
          </p:nvPr>
        </p:nvSpPr>
        <p:spPr/>
        <p:txBody>
          <a:bodyPr/>
          <a:lstStyle>
            <a:lvl1pPr>
              <a:defRPr/>
            </a:lvl1pPr>
          </a:lstStyle>
          <a:p>
            <a:fld id="{9D76CF55-7F14-4A6B-B6E3-E4CDB3454E9B}" type="datetime1">
              <a:rPr lang="sv-SE"/>
              <a:pPr/>
              <a:t>2013-01-29</a:t>
            </a:fld>
            <a:endParaRPr lang="sv-SE"/>
          </a:p>
        </p:txBody>
      </p:sp>
      <p:sp>
        <p:nvSpPr>
          <p:cNvPr id="5" name="Platshållare för sidfot 3"/>
          <p:cNvSpPr>
            <a:spLocks noGrp="1"/>
          </p:cNvSpPr>
          <p:nvPr>
            <p:ph type="ftr" sz="quarter" idx="11"/>
          </p:nvPr>
        </p:nvSpPr>
        <p:spPr/>
        <p:txBody>
          <a:bodyPr/>
          <a:lstStyle>
            <a:lvl1pPr>
              <a:defRPr/>
            </a:lvl1pPr>
          </a:lstStyle>
          <a:p>
            <a:pPr>
              <a:defRPr/>
            </a:pPr>
            <a:endParaRPr lang="sv-SE"/>
          </a:p>
        </p:txBody>
      </p:sp>
      <p:sp>
        <p:nvSpPr>
          <p:cNvPr id="6" name="Platshållare för bildnummer 15"/>
          <p:cNvSpPr>
            <a:spLocks noGrp="1"/>
          </p:cNvSpPr>
          <p:nvPr>
            <p:ph type="sldNum" sz="quarter" idx="12"/>
          </p:nvPr>
        </p:nvSpPr>
        <p:spPr/>
        <p:txBody>
          <a:bodyPr/>
          <a:lstStyle>
            <a:lvl1pPr>
              <a:defRPr/>
            </a:lvl1pPr>
          </a:lstStyle>
          <a:p>
            <a:fld id="{2E560C09-B7F6-47D0-A700-DB18351E8207}"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66800" y="2821837"/>
            <a:ext cx="6255488" cy="1362075"/>
          </a:xfrm>
        </p:spPr>
        <p:txBody>
          <a:bodyPr anchor="t"/>
          <a:lstStyle>
            <a:lvl1pPr algn="r">
              <a:buNone/>
              <a:defRPr sz="42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724400" y="6556375"/>
            <a:ext cx="2001838" cy="227013"/>
          </a:xfrm>
        </p:spPr>
        <p:txBody>
          <a:bodyPr/>
          <a:lstStyle>
            <a:lvl1pPr>
              <a:defRPr/>
            </a:lvl1pPr>
          </a:lstStyle>
          <a:p>
            <a:fld id="{361F3CEE-E256-4184-B8D1-01C8DF5AD6BE}" type="datetime1">
              <a:rPr lang="sv-SE"/>
              <a:pPr/>
              <a:t>2013-01-29</a:t>
            </a:fld>
            <a:endParaRPr lang="sv-SE"/>
          </a:p>
        </p:txBody>
      </p:sp>
      <p:sp>
        <p:nvSpPr>
          <p:cNvPr id="5" name="Platshållare för sidfot 4"/>
          <p:cNvSpPr>
            <a:spLocks noGrp="1"/>
          </p:cNvSpPr>
          <p:nvPr>
            <p:ph type="ftr" sz="quarter" idx="11"/>
          </p:nvPr>
        </p:nvSpPr>
        <p:spPr>
          <a:xfrm>
            <a:off x="1735138" y="6556375"/>
            <a:ext cx="2895600" cy="228600"/>
          </a:xfrm>
        </p:spPr>
        <p:txBody>
          <a:bodyPr/>
          <a:lstStyle>
            <a:lvl1pPr>
              <a:defRPr>
                <a:solidFill>
                  <a:schemeClr val="tx2"/>
                </a:solidFill>
              </a:defRPr>
            </a:lvl1pPr>
          </a:lstStyle>
          <a:p>
            <a:pPr>
              <a:defRPr/>
            </a:pPr>
            <a:endParaRPr lang="sv-SE"/>
          </a:p>
        </p:txBody>
      </p:sp>
      <p:sp>
        <p:nvSpPr>
          <p:cNvPr id="6" name="Platshållare för bildnummer 5"/>
          <p:cNvSpPr>
            <a:spLocks noGrp="1"/>
          </p:cNvSpPr>
          <p:nvPr>
            <p:ph type="sldNum" sz="quarter" idx="12"/>
          </p:nvPr>
        </p:nvSpPr>
        <p:spPr>
          <a:xfrm>
            <a:off x="6734175" y="6554788"/>
            <a:ext cx="587375" cy="228600"/>
          </a:xfrm>
        </p:spPr>
        <p:txBody>
          <a:bodyPr/>
          <a:lstStyle>
            <a:lvl1pPr>
              <a:defRPr/>
            </a:lvl1pPr>
          </a:lstStyle>
          <a:p>
            <a:fld id="{EBD8775A-23FF-4975-A4C8-D9C3FF2F3BAF}" type="slidenum">
              <a:rPr lang="sv-SE"/>
              <a:pPr/>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26"/>
          <p:cNvSpPr>
            <a:spLocks noGrp="1"/>
          </p:cNvSpPr>
          <p:nvPr>
            <p:ph type="dt" sz="half" idx="10"/>
          </p:nvPr>
        </p:nvSpPr>
        <p:spPr/>
        <p:txBody>
          <a:bodyPr/>
          <a:lstStyle>
            <a:lvl1pPr>
              <a:defRPr/>
            </a:lvl1pPr>
          </a:lstStyle>
          <a:p>
            <a:fld id="{A0C2C23B-5206-4092-9E2D-C7DF94847316}" type="datetime1">
              <a:rPr lang="sv-SE"/>
              <a:pPr/>
              <a:t>2013-01-29</a:t>
            </a:fld>
            <a:endParaRPr lang="sv-SE"/>
          </a:p>
        </p:txBody>
      </p:sp>
      <p:sp>
        <p:nvSpPr>
          <p:cNvPr id="6" name="Platshållare för sidfot 3"/>
          <p:cNvSpPr>
            <a:spLocks noGrp="1"/>
          </p:cNvSpPr>
          <p:nvPr>
            <p:ph type="ftr" sz="quarter" idx="11"/>
          </p:nvPr>
        </p:nvSpPr>
        <p:spPr/>
        <p:txBody>
          <a:bodyPr/>
          <a:lstStyle>
            <a:lvl1pPr>
              <a:defRPr/>
            </a:lvl1pPr>
          </a:lstStyle>
          <a:p>
            <a:pPr>
              <a:defRPr/>
            </a:pPr>
            <a:endParaRPr lang="sv-SE"/>
          </a:p>
        </p:txBody>
      </p:sp>
      <p:sp>
        <p:nvSpPr>
          <p:cNvPr id="7" name="Platshållare för bildnummer 15"/>
          <p:cNvSpPr>
            <a:spLocks noGrp="1"/>
          </p:cNvSpPr>
          <p:nvPr>
            <p:ph type="sldNum" sz="quarter" idx="12"/>
          </p:nvPr>
        </p:nvSpPr>
        <p:spPr/>
        <p:txBody>
          <a:bodyPr/>
          <a:lstStyle>
            <a:lvl1pPr>
              <a:defRPr/>
            </a:lvl1pPr>
          </a:lstStyle>
          <a:p>
            <a:fld id="{1A466626-A5C2-44F1-B431-5A7F6B57AEAA}"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4" name="Platshållare för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5" name="Platshållare för innehåll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innehåll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26"/>
          <p:cNvSpPr>
            <a:spLocks noGrp="1"/>
          </p:cNvSpPr>
          <p:nvPr>
            <p:ph type="dt" sz="half" idx="10"/>
          </p:nvPr>
        </p:nvSpPr>
        <p:spPr/>
        <p:txBody>
          <a:bodyPr/>
          <a:lstStyle>
            <a:lvl1pPr>
              <a:defRPr/>
            </a:lvl1pPr>
          </a:lstStyle>
          <a:p>
            <a:fld id="{302EFDAF-F81A-4990-865F-FD6AD8CED868}" type="datetime1">
              <a:rPr lang="sv-SE"/>
              <a:pPr/>
              <a:t>2013-01-29</a:t>
            </a:fld>
            <a:endParaRPr lang="sv-SE"/>
          </a:p>
        </p:txBody>
      </p:sp>
      <p:sp>
        <p:nvSpPr>
          <p:cNvPr id="8" name="Platshållare för sidfot 3"/>
          <p:cNvSpPr>
            <a:spLocks noGrp="1"/>
          </p:cNvSpPr>
          <p:nvPr>
            <p:ph type="ftr" sz="quarter" idx="11"/>
          </p:nvPr>
        </p:nvSpPr>
        <p:spPr/>
        <p:txBody>
          <a:bodyPr/>
          <a:lstStyle>
            <a:lvl1pPr>
              <a:defRPr/>
            </a:lvl1pPr>
          </a:lstStyle>
          <a:p>
            <a:pPr>
              <a:defRPr/>
            </a:pPr>
            <a:endParaRPr lang="sv-SE"/>
          </a:p>
        </p:txBody>
      </p:sp>
      <p:sp>
        <p:nvSpPr>
          <p:cNvPr id="9" name="Platshållare för bildnummer 15"/>
          <p:cNvSpPr>
            <a:spLocks noGrp="1"/>
          </p:cNvSpPr>
          <p:nvPr>
            <p:ph type="sldNum" sz="quarter" idx="12"/>
          </p:nvPr>
        </p:nvSpPr>
        <p:spPr/>
        <p:txBody>
          <a:bodyPr/>
          <a:lstStyle>
            <a:lvl1pPr>
              <a:defRPr/>
            </a:lvl1pPr>
          </a:lstStyle>
          <a:p>
            <a:fld id="{67648B24-D943-4A7D-9196-A0CFFA3F4CDE}"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42048" cy="1143000"/>
          </a:xfrm>
        </p:spPr>
        <p:txBody>
          <a:bodyPr/>
          <a:lstStyle/>
          <a:p>
            <a:r>
              <a:rPr lang="sv-SE" smtClean="0"/>
              <a:t>Klicka här för att ändra format</a:t>
            </a:r>
            <a:endParaRPr lang="en-US"/>
          </a:p>
        </p:txBody>
      </p:sp>
      <p:sp>
        <p:nvSpPr>
          <p:cNvPr id="3" name="Platshållare för datum 26"/>
          <p:cNvSpPr>
            <a:spLocks noGrp="1"/>
          </p:cNvSpPr>
          <p:nvPr>
            <p:ph type="dt" sz="half" idx="10"/>
          </p:nvPr>
        </p:nvSpPr>
        <p:spPr/>
        <p:txBody>
          <a:bodyPr/>
          <a:lstStyle>
            <a:lvl1pPr>
              <a:defRPr/>
            </a:lvl1pPr>
          </a:lstStyle>
          <a:p>
            <a:fld id="{09B7C8D8-C942-4C3E-95F6-32361FA77DD7}" type="datetime1">
              <a:rPr lang="sv-SE"/>
              <a:pPr/>
              <a:t>2013-01-29</a:t>
            </a:fld>
            <a:endParaRPr lang="sv-SE"/>
          </a:p>
        </p:txBody>
      </p:sp>
      <p:sp>
        <p:nvSpPr>
          <p:cNvPr id="4" name="Platshållare för sidfot 3"/>
          <p:cNvSpPr>
            <a:spLocks noGrp="1"/>
          </p:cNvSpPr>
          <p:nvPr>
            <p:ph type="ftr" sz="quarter" idx="11"/>
          </p:nvPr>
        </p:nvSpPr>
        <p:spPr/>
        <p:txBody>
          <a:bodyPr/>
          <a:lstStyle>
            <a:lvl1pPr>
              <a:defRPr/>
            </a:lvl1pPr>
          </a:lstStyle>
          <a:p>
            <a:pPr>
              <a:defRPr/>
            </a:pPr>
            <a:endParaRPr lang="sv-SE"/>
          </a:p>
        </p:txBody>
      </p:sp>
      <p:sp>
        <p:nvSpPr>
          <p:cNvPr id="5" name="Platshållare för bildnummer 15"/>
          <p:cNvSpPr>
            <a:spLocks noGrp="1"/>
          </p:cNvSpPr>
          <p:nvPr>
            <p:ph type="sldNum" sz="quarter" idx="12"/>
          </p:nvPr>
        </p:nvSpPr>
        <p:spPr/>
        <p:txBody>
          <a:bodyPr/>
          <a:lstStyle>
            <a:lvl1pPr>
              <a:defRPr/>
            </a:lvl1pPr>
          </a:lstStyle>
          <a:p>
            <a:fld id="{D644B914-C2B9-4F35-B3BE-66E3D1505CBB}"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26"/>
          <p:cNvSpPr>
            <a:spLocks noGrp="1"/>
          </p:cNvSpPr>
          <p:nvPr>
            <p:ph type="dt" sz="half" idx="10"/>
          </p:nvPr>
        </p:nvSpPr>
        <p:spPr/>
        <p:txBody>
          <a:bodyPr/>
          <a:lstStyle>
            <a:lvl1pPr>
              <a:defRPr/>
            </a:lvl1pPr>
          </a:lstStyle>
          <a:p>
            <a:fld id="{6BD1FBF1-0FB0-4483-A1F2-E43CD95E02D2}" type="datetime1">
              <a:rPr lang="sv-SE"/>
              <a:pPr/>
              <a:t>2013-01-29</a:t>
            </a:fld>
            <a:endParaRPr lang="sv-SE"/>
          </a:p>
        </p:txBody>
      </p:sp>
      <p:sp>
        <p:nvSpPr>
          <p:cNvPr id="3" name="Platshållare för sidfot 3"/>
          <p:cNvSpPr>
            <a:spLocks noGrp="1"/>
          </p:cNvSpPr>
          <p:nvPr>
            <p:ph type="ftr" sz="quarter" idx="11"/>
          </p:nvPr>
        </p:nvSpPr>
        <p:spPr/>
        <p:txBody>
          <a:bodyPr/>
          <a:lstStyle>
            <a:lvl1pPr>
              <a:defRPr/>
            </a:lvl1pPr>
          </a:lstStyle>
          <a:p>
            <a:pPr>
              <a:defRPr/>
            </a:pPr>
            <a:endParaRPr lang="sv-SE"/>
          </a:p>
        </p:txBody>
      </p:sp>
      <p:sp>
        <p:nvSpPr>
          <p:cNvPr id="4" name="Platshållare för bildnummer 15"/>
          <p:cNvSpPr>
            <a:spLocks noGrp="1"/>
          </p:cNvSpPr>
          <p:nvPr>
            <p:ph type="sldNum" sz="quarter" idx="12"/>
          </p:nvPr>
        </p:nvSpPr>
        <p:spPr/>
        <p:txBody>
          <a:bodyPr/>
          <a:lstStyle>
            <a:lvl1pPr>
              <a:defRPr/>
            </a:lvl1pPr>
          </a:lstStyle>
          <a:p>
            <a:fld id="{DFC4105D-8491-4331-A150-C5D75BB47D4A}"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600"/>
            <a:ext cx="5897880" cy="1173480"/>
          </a:xfrm>
        </p:spPr>
        <p:txBody>
          <a:bodyPr/>
          <a:lstStyle>
            <a:lvl1pPr algn="l">
              <a:buNone/>
              <a:defRPr lang="en-US" sz="2400" baseline="0" smtClean="0"/>
            </a:lvl1pPr>
          </a:lstStyle>
          <a:p>
            <a:r>
              <a:rPr lang="sv-SE" smtClean="0"/>
              <a:t>Klicka här för att ändra format</a:t>
            </a:r>
            <a:endParaRPr lang="en-US"/>
          </a:p>
        </p:txBody>
      </p:sp>
      <p:sp>
        <p:nvSpPr>
          <p:cNvPr id="3" name="Platshållare för text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sv-SE" smtClean="0"/>
              <a:t>Klicka här för att ändra format på bakgrundstexten</a:t>
            </a:r>
          </a:p>
        </p:txBody>
      </p:sp>
      <p:sp>
        <p:nvSpPr>
          <p:cNvPr id="4" name="Platshållare för innehåll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26"/>
          <p:cNvSpPr>
            <a:spLocks noGrp="1"/>
          </p:cNvSpPr>
          <p:nvPr>
            <p:ph type="dt" sz="half" idx="10"/>
          </p:nvPr>
        </p:nvSpPr>
        <p:spPr/>
        <p:txBody>
          <a:bodyPr/>
          <a:lstStyle>
            <a:lvl1pPr>
              <a:defRPr/>
            </a:lvl1pPr>
          </a:lstStyle>
          <a:p>
            <a:fld id="{885195B3-54FC-4BF0-8F42-B1EDF0AF7D07}" type="datetime1">
              <a:rPr lang="sv-SE"/>
              <a:pPr/>
              <a:t>2013-01-29</a:t>
            </a:fld>
            <a:endParaRPr lang="sv-SE"/>
          </a:p>
        </p:txBody>
      </p:sp>
      <p:sp>
        <p:nvSpPr>
          <p:cNvPr id="6" name="Platshållare för sidfot 3"/>
          <p:cNvSpPr>
            <a:spLocks noGrp="1"/>
          </p:cNvSpPr>
          <p:nvPr>
            <p:ph type="ftr" sz="quarter" idx="11"/>
          </p:nvPr>
        </p:nvSpPr>
        <p:spPr/>
        <p:txBody>
          <a:bodyPr/>
          <a:lstStyle>
            <a:lvl1pPr>
              <a:defRPr/>
            </a:lvl1pPr>
          </a:lstStyle>
          <a:p>
            <a:pPr>
              <a:defRPr/>
            </a:pPr>
            <a:endParaRPr lang="sv-SE"/>
          </a:p>
        </p:txBody>
      </p:sp>
      <p:sp>
        <p:nvSpPr>
          <p:cNvPr id="7" name="Platshållare för bildnummer 15"/>
          <p:cNvSpPr>
            <a:spLocks noGrp="1"/>
          </p:cNvSpPr>
          <p:nvPr>
            <p:ph type="sldNum" sz="quarter" idx="12"/>
          </p:nvPr>
        </p:nvSpPr>
        <p:spPr/>
        <p:txBody>
          <a:bodyPr/>
          <a:lstStyle>
            <a:lvl1pPr>
              <a:defRPr/>
            </a:lvl1pPr>
          </a:lstStyle>
          <a:p>
            <a:fld id="{119B3476-D90F-49EC-807E-68E65249AED4}"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2"/>
      </p:bgRef>
    </p:bg>
    <p:spTree>
      <p:nvGrpSpPr>
        <p:cNvPr id="1" name=""/>
        <p:cNvGrpSpPr/>
        <p:nvPr/>
      </p:nvGrpSpPr>
      <p:grpSpPr>
        <a:xfrm>
          <a:off x="0" y="0"/>
          <a:ext cx="0" cy="0"/>
          <a:chOff x="0" y="0"/>
          <a:chExt cx="0" cy="0"/>
        </a:xfrm>
      </p:grpSpPr>
      <p:sp>
        <p:nvSpPr>
          <p:cNvPr id="5" name="Rektangel 4"/>
          <p:cNvSpPr>
            <a:spLocks noChangeArrowheads="1"/>
          </p:cNvSpPr>
          <p:nvPr/>
        </p:nvSpPr>
        <p:spPr bwMode="auto">
          <a:xfrm rot="21240000">
            <a:off x="598488" y="1004888"/>
            <a:ext cx="4319587" cy="4311650"/>
          </a:xfrm>
          <a:prstGeom prst="rect">
            <a:avLst/>
          </a:prstGeom>
          <a:solidFill>
            <a:srgbClr val="FAFAFA"/>
          </a:solidFill>
          <a:ln w="1270" cap="rnd">
            <a:solidFill>
              <a:srgbClr val="EAEAEA"/>
            </a:solidFill>
            <a:miter lim="800000"/>
            <a:headEnd/>
            <a:tailEnd/>
          </a:ln>
          <a:effectLst>
            <a:outerShdw blurRad="63500" dist="12700" dir="5400000" algn="t" rotWithShape="0">
              <a:srgbClr val="000000">
                <a:alpha val="3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6" name="Rektangel 5"/>
          <p:cNvSpPr>
            <a:spLocks noChangeArrowheads="1"/>
          </p:cNvSpPr>
          <p:nvPr/>
        </p:nvSpPr>
        <p:spPr bwMode="auto">
          <a:xfrm rot="21420000">
            <a:off x="596900" y="998538"/>
            <a:ext cx="4319588" cy="4313237"/>
          </a:xfrm>
          <a:prstGeom prst="rect">
            <a:avLst/>
          </a:prstGeom>
          <a:solidFill>
            <a:srgbClr val="FAFAFA"/>
          </a:solidFill>
          <a:ln w="1270" cap="rnd">
            <a:solidFill>
              <a:srgbClr val="EAEAEA"/>
            </a:solidFill>
            <a:miter lim="800000"/>
            <a:headEnd/>
            <a:tailEnd/>
          </a:ln>
          <a:effectLst>
            <a:outerShdw blurRad="63500" dist="12700" dir="5400000" algn="tl" rotWithShape="0">
              <a:srgbClr val="000000">
                <a:alpha val="3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Rubrik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sv-SE" smtClean="0"/>
              <a:t>Klicka här för att ändra format</a:t>
            </a:r>
            <a:endParaRPr lang="en-US" dirty="0"/>
          </a:p>
        </p:txBody>
      </p:sp>
      <p:sp>
        <p:nvSpPr>
          <p:cNvPr id="4" name="Platshållare för text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sv-SE" smtClean="0"/>
              <a:t>Klicka här för att ändra format på bakgrundstexten</a:t>
            </a:r>
          </a:p>
        </p:txBody>
      </p:sp>
      <p:sp>
        <p:nvSpPr>
          <p:cNvPr id="10" name="Platshållare för bild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sv-SE" noProof="0" smtClean="0"/>
              <a:t>Klicka på ikonen för att lägga till en bild</a:t>
            </a:r>
            <a:endParaRPr lang="en-US" noProof="0" dirty="0"/>
          </a:p>
        </p:txBody>
      </p:sp>
      <p:sp>
        <p:nvSpPr>
          <p:cNvPr id="7" name="Platshållare för datum 4"/>
          <p:cNvSpPr>
            <a:spLocks noGrp="1"/>
          </p:cNvSpPr>
          <p:nvPr>
            <p:ph type="dt" sz="half" idx="10"/>
          </p:nvPr>
        </p:nvSpPr>
        <p:spPr/>
        <p:txBody>
          <a:bodyPr/>
          <a:lstStyle>
            <a:lvl1pPr>
              <a:defRPr/>
            </a:lvl1pPr>
          </a:lstStyle>
          <a:p>
            <a:fld id="{E402979F-0105-474B-9763-98EE7A72EF91}" type="datetime1">
              <a:rPr lang="sv-SE"/>
              <a:pPr/>
              <a:t>2013-01-29</a:t>
            </a:fld>
            <a:endParaRPr lang="sv-SE"/>
          </a:p>
        </p:txBody>
      </p:sp>
      <p:sp>
        <p:nvSpPr>
          <p:cNvPr id="8" name="Platshållare för sidfot 5"/>
          <p:cNvSpPr>
            <a:spLocks noGrp="1"/>
          </p:cNvSpPr>
          <p:nvPr>
            <p:ph type="ftr" sz="quarter" idx="11"/>
          </p:nvPr>
        </p:nvSpPr>
        <p:spPr/>
        <p:txBody>
          <a:bodyPr/>
          <a:lstStyle>
            <a:lvl1pPr>
              <a:defRPr/>
            </a:lvl1pPr>
          </a:lstStyle>
          <a:p>
            <a:pPr>
              <a:defRPr/>
            </a:pPr>
            <a:endParaRPr lang="sv-SE"/>
          </a:p>
        </p:txBody>
      </p:sp>
      <p:sp>
        <p:nvSpPr>
          <p:cNvPr id="9" name="Platshållare för bildnummer 6"/>
          <p:cNvSpPr>
            <a:spLocks noGrp="1"/>
          </p:cNvSpPr>
          <p:nvPr>
            <p:ph type="sldNum" sz="quarter" idx="12"/>
          </p:nvPr>
        </p:nvSpPr>
        <p:spPr/>
        <p:txBody>
          <a:bodyPr/>
          <a:lstStyle>
            <a:lvl1pPr>
              <a:defRPr/>
            </a:lvl1pPr>
          </a:lstStyle>
          <a:p>
            <a:fld id="{4D5CEE1B-BADA-4144-B8D7-1354966F6DE9}" type="slidenum">
              <a:rPr lang="sv-SE"/>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latshållare för rubrik 2"/>
          <p:cNvSpPr>
            <a:spLocks noGrp="1"/>
          </p:cNvSpPr>
          <p:nvPr>
            <p:ph type="title"/>
          </p:nvPr>
        </p:nvSpPr>
        <p:spPr>
          <a:xfrm>
            <a:off x="457200" y="320675"/>
            <a:ext cx="7239000" cy="1143000"/>
          </a:xfrm>
          <a:prstGeom prst="rect">
            <a:avLst/>
          </a:prstGeom>
        </p:spPr>
        <p:txBody>
          <a:bodyPr vert="horz" wrap="square" lIns="45720" tIns="0" rIns="45720" bIns="0" numCol="1" anchor="b" anchorCtr="0" compatLnSpc="1">
            <a:prstTxWarp prst="textNoShape">
              <a:avLst/>
            </a:prstTxWarp>
            <a:normAutofit/>
          </a:bodyPr>
          <a:lstStyle/>
          <a:p>
            <a:pPr lvl="0"/>
            <a:r>
              <a:rPr lang="sv-SE" smtClean="0"/>
              <a:t>Klicka här för att ändra format</a:t>
            </a:r>
            <a:endParaRPr lang="en-US" smtClean="0"/>
          </a:p>
        </p:txBody>
      </p:sp>
      <p:sp>
        <p:nvSpPr>
          <p:cNvPr id="1030" name="Platshållare för text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27" name="Platshållare för datum 26"/>
          <p:cNvSpPr>
            <a:spLocks noGrp="1"/>
          </p:cNvSpPr>
          <p:nvPr>
            <p:ph type="dt" sz="half" idx="2"/>
          </p:nvPr>
        </p:nvSpPr>
        <p:spPr>
          <a:xfrm>
            <a:off x="4246563" y="6557963"/>
            <a:ext cx="2001837" cy="227012"/>
          </a:xfrm>
          <a:prstGeom prst="rect">
            <a:avLst/>
          </a:prstGeom>
        </p:spPr>
        <p:txBody>
          <a:bodyPr vert="horz" wrap="square" lIns="91440" tIns="0" rIns="91440" bIns="0" numCol="1" anchor="b" anchorCtr="0" compatLnSpc="1">
            <a:prstTxWarp prst="textNoShape">
              <a:avLst/>
            </a:prstTxWarp>
          </a:bodyPr>
          <a:lstStyle>
            <a:lvl1pPr>
              <a:defRPr sz="1000">
                <a:solidFill>
                  <a:schemeClr val="tx2"/>
                </a:solidFill>
                <a:latin typeface="Trebuchet MS" pitchFamily="-111" charset="0"/>
              </a:defRPr>
            </a:lvl1pPr>
          </a:lstStyle>
          <a:p>
            <a:fld id="{11BA2E5A-4B69-423C-A71D-334159842BE3}" type="datetime1">
              <a:rPr lang="sv-SE"/>
              <a:pPr/>
              <a:t>2013-01-29</a:t>
            </a:fld>
            <a:endParaRPr lang="sv-SE"/>
          </a:p>
        </p:txBody>
      </p:sp>
      <p:sp>
        <p:nvSpPr>
          <p:cNvPr id="4" name="Platshållare för sidfot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ea typeface="+mn-ea"/>
                <a:cs typeface="+mn-cs"/>
              </a:defRPr>
            </a:lvl1pPr>
          </a:lstStyle>
          <a:p>
            <a:pPr>
              <a:defRPr/>
            </a:pPr>
            <a:endParaRPr lang="sv-SE"/>
          </a:p>
        </p:txBody>
      </p:sp>
      <p:sp>
        <p:nvSpPr>
          <p:cNvPr id="16" name="Platshållare för bildnummer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latin typeface="Trebuchet MS" pitchFamily="-111" charset="0"/>
              </a:defRPr>
            </a:lvl1pPr>
          </a:lstStyle>
          <a:p>
            <a:fld id="{B1DA87A2-17CF-42B5-AC77-DCFCD9F1DDAA}"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824" r:id="rId1"/>
    <p:sldLayoutId id="2147483817" r:id="rId2"/>
    <p:sldLayoutId id="2147483825" r:id="rId3"/>
    <p:sldLayoutId id="2147483818" r:id="rId4"/>
    <p:sldLayoutId id="2147483819" r:id="rId5"/>
    <p:sldLayoutId id="2147483820" r:id="rId6"/>
    <p:sldLayoutId id="2147483821" r:id="rId7"/>
    <p:sldLayoutId id="2147483822" r:id="rId8"/>
    <p:sldLayoutId id="2147483826" r:id="rId9"/>
    <p:sldLayoutId id="2147483823" r:id="rId10"/>
    <p:sldLayoutId id="2147483827"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ＭＳ Ｐゴシック" pitchFamily="-111" charset="-128"/>
          <a:cs typeface="+mj-cs"/>
        </a:defRPr>
      </a:lvl1pPr>
      <a:lvl2pPr algn="l" rtl="0" eaLnBrk="0" fontAlgn="base" hangingPunct="0">
        <a:spcBef>
          <a:spcPct val="0"/>
        </a:spcBef>
        <a:spcAft>
          <a:spcPct val="0"/>
        </a:spcAft>
        <a:defRPr sz="3800" b="1">
          <a:solidFill>
            <a:schemeClr val="tx1"/>
          </a:solidFill>
          <a:latin typeface="Trebuchet MS" pitchFamily="34" charset="0"/>
          <a:ea typeface="ＭＳ Ｐゴシック" pitchFamily="-111" charset="-128"/>
        </a:defRPr>
      </a:lvl2pPr>
      <a:lvl3pPr algn="l" rtl="0" eaLnBrk="0" fontAlgn="base" hangingPunct="0">
        <a:spcBef>
          <a:spcPct val="0"/>
        </a:spcBef>
        <a:spcAft>
          <a:spcPct val="0"/>
        </a:spcAft>
        <a:defRPr sz="3800" b="1">
          <a:solidFill>
            <a:schemeClr val="tx1"/>
          </a:solidFill>
          <a:latin typeface="Trebuchet MS" pitchFamily="34" charset="0"/>
          <a:ea typeface="ＭＳ Ｐゴシック" pitchFamily="-111" charset="-128"/>
        </a:defRPr>
      </a:lvl3pPr>
      <a:lvl4pPr algn="l" rtl="0" eaLnBrk="0" fontAlgn="base" hangingPunct="0">
        <a:spcBef>
          <a:spcPct val="0"/>
        </a:spcBef>
        <a:spcAft>
          <a:spcPct val="0"/>
        </a:spcAft>
        <a:defRPr sz="3800" b="1">
          <a:solidFill>
            <a:schemeClr val="tx1"/>
          </a:solidFill>
          <a:latin typeface="Trebuchet MS" pitchFamily="34" charset="0"/>
          <a:ea typeface="ＭＳ Ｐゴシック" pitchFamily="-111" charset="-128"/>
        </a:defRPr>
      </a:lvl4pPr>
      <a:lvl5pPr algn="l" rtl="0" eaLnBrk="0" fontAlgn="base" hangingPunct="0">
        <a:spcBef>
          <a:spcPct val="0"/>
        </a:spcBef>
        <a:spcAft>
          <a:spcPct val="0"/>
        </a:spcAft>
        <a:defRPr sz="3800" b="1">
          <a:solidFill>
            <a:schemeClr val="tx1"/>
          </a:solidFill>
          <a:latin typeface="Trebuchet MS" pitchFamily="34" charset="0"/>
          <a:ea typeface="ＭＳ Ｐゴシック" pitchFamily="-111" charset="-128"/>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p:titleStyle>
    <p:bodyStyle>
      <a:lvl1pPr marL="273050" indent="-273050" algn="l" rtl="0" eaLnBrk="0" fontAlgn="base" hangingPunct="0">
        <a:spcBef>
          <a:spcPts val="600"/>
        </a:spcBef>
        <a:spcAft>
          <a:spcPct val="0"/>
        </a:spcAft>
        <a:buClr>
          <a:schemeClr val="tx2"/>
        </a:buClr>
        <a:buSzPct val="73000"/>
        <a:buFont typeface="Wingdings 2" pitchFamily="-111" charset="2"/>
        <a:buChar char=""/>
        <a:defRPr sz="2600" kern="1200">
          <a:solidFill>
            <a:schemeClr val="tx1"/>
          </a:solidFill>
          <a:latin typeface="+mn-lt"/>
          <a:ea typeface="ＭＳ Ｐゴシック" pitchFamily="-111" charset="-128"/>
          <a:cs typeface="+mn-cs"/>
        </a:defRPr>
      </a:lvl1pPr>
      <a:lvl2pPr marL="520700" indent="-228600" algn="l" rtl="0" eaLnBrk="0" fontAlgn="base" hangingPunct="0">
        <a:spcBef>
          <a:spcPts val="500"/>
        </a:spcBef>
        <a:spcAft>
          <a:spcPct val="0"/>
        </a:spcAft>
        <a:buClr>
          <a:srgbClr val="EE2626"/>
        </a:buClr>
        <a:buSzPct val="80000"/>
        <a:buFont typeface="Wingdings 2" pitchFamily="-111" charset="2"/>
        <a:buChar char=""/>
        <a:defRPr sz="2300" kern="1200">
          <a:solidFill>
            <a:srgbClr val="6C6C6C"/>
          </a:solidFill>
          <a:latin typeface="+mn-lt"/>
          <a:ea typeface="ＭＳ Ｐゴシック" pitchFamily="-111" charset="-128"/>
          <a:cs typeface="+mn-cs"/>
        </a:defRPr>
      </a:lvl2pPr>
      <a:lvl3pPr marL="758825" indent="-228600" algn="l" rtl="0" eaLnBrk="0" fontAlgn="base" hangingPunct="0">
        <a:spcBef>
          <a:spcPts val="400"/>
        </a:spcBef>
        <a:spcAft>
          <a:spcPct val="0"/>
        </a:spcAft>
        <a:buClr>
          <a:srgbClr val="EE2626"/>
        </a:buClr>
        <a:buSzPct val="60000"/>
        <a:buFont typeface="Wingdings" pitchFamily="-111" charset="2"/>
        <a:buChar char=""/>
        <a:defRPr sz="2000" kern="1200">
          <a:solidFill>
            <a:schemeClr val="tx1"/>
          </a:solidFill>
          <a:latin typeface="+mn-lt"/>
          <a:ea typeface="ＭＳ Ｐゴシック" pitchFamily="-111" charset="-128"/>
          <a:cs typeface="+mn-cs"/>
        </a:defRPr>
      </a:lvl3pPr>
      <a:lvl4pPr marL="1004888" indent="-228600" algn="l" rtl="0" eaLnBrk="0" fontAlgn="base" hangingPunct="0">
        <a:spcBef>
          <a:spcPct val="20000"/>
        </a:spcBef>
        <a:spcAft>
          <a:spcPct val="0"/>
        </a:spcAft>
        <a:buClr>
          <a:srgbClr val="EE2626"/>
        </a:buClr>
        <a:buSzPct val="80000"/>
        <a:buFont typeface="Wingdings 2" pitchFamily="-111" charset="2"/>
        <a:buChar char=""/>
        <a:defRPr sz="2000" kern="1200">
          <a:solidFill>
            <a:srgbClr val="6C6C6C"/>
          </a:solidFill>
          <a:latin typeface="+mn-lt"/>
          <a:ea typeface="ＭＳ Ｐゴシック" pitchFamily="-111" charset="-128"/>
          <a:cs typeface="+mn-cs"/>
        </a:defRPr>
      </a:lvl4pPr>
      <a:lvl5pPr marL="1279525" indent="-228600" algn="l" rtl="0" eaLnBrk="0" fontAlgn="base" hangingPunct="0">
        <a:spcBef>
          <a:spcPts val="400"/>
        </a:spcBef>
        <a:spcAft>
          <a:spcPct val="0"/>
        </a:spcAft>
        <a:buClr>
          <a:srgbClr val="EE2626"/>
        </a:buClr>
        <a:buSzPct val="70000"/>
        <a:buFont typeface="Wingdings" pitchFamily="-111" charset="2"/>
        <a:buChar char=""/>
        <a:defRPr kern="1200">
          <a:solidFill>
            <a:schemeClr val="tx1"/>
          </a:solidFill>
          <a:latin typeface="+mn-lt"/>
          <a:ea typeface="ＭＳ Ｐゴシック" pitchFamily="-111"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eaLnBrk="1" fontAlgn="auto" hangingPunct="1">
              <a:spcAft>
                <a:spcPts val="0"/>
              </a:spcAft>
              <a:defRPr/>
            </a:pPr>
            <a:r>
              <a:rPr lang="sv-SE" dirty="0" smtClean="0">
                <a:ea typeface="+mj-ea"/>
              </a:rPr>
              <a:t>Andra världskriget – lidande och död</a:t>
            </a:r>
            <a:endParaRPr lang="sv-SE" dirty="0">
              <a:ea typeface="+mj-ea"/>
            </a:endParaRPr>
          </a:p>
        </p:txBody>
      </p:sp>
      <p:sp>
        <p:nvSpPr>
          <p:cNvPr id="13315" name="Underrubrik 2"/>
          <p:cNvSpPr>
            <a:spLocks noGrp="1"/>
          </p:cNvSpPr>
          <p:nvPr>
            <p:ph type="subTitle" idx="1"/>
          </p:nvPr>
        </p:nvSpPr>
        <p:spPr>
          <a:xfrm>
            <a:off x="3357563" y="3644900"/>
            <a:ext cx="5111750" cy="1069975"/>
          </a:xfrm>
        </p:spPr>
        <p:txBody>
          <a:bodyPr/>
          <a:lstStyle/>
          <a:p>
            <a:pPr eaLnBrk="1" hangingPunct="1"/>
            <a:endParaRPr lang="sv-SE" smtClean="0"/>
          </a:p>
        </p:txBody>
      </p:sp>
      <p:pic>
        <p:nvPicPr>
          <p:cNvPr id="13316" name="Bildobjekt 3" descr="bild på landstigningen i Normandie.jpg"/>
          <p:cNvPicPr>
            <a:picLocks noChangeAspect="1"/>
          </p:cNvPicPr>
          <p:nvPr/>
        </p:nvPicPr>
        <p:blipFill>
          <a:blip r:embed="rId2" cstate="print"/>
          <a:srcRect/>
          <a:stretch>
            <a:fillRect/>
          </a:stretch>
        </p:blipFill>
        <p:spPr bwMode="auto">
          <a:xfrm>
            <a:off x="4929188" y="3571875"/>
            <a:ext cx="3548062" cy="2687638"/>
          </a:xfrm>
          <a:prstGeom prst="rect">
            <a:avLst/>
          </a:prstGeom>
          <a:noFill/>
          <a:ln w="9525">
            <a:noFill/>
            <a:miter lim="800000"/>
            <a:headEnd/>
            <a:tailEnd/>
          </a:ln>
        </p:spPr>
      </p:pic>
      <p:pic>
        <p:nvPicPr>
          <p:cNvPr id="13317" name="Bildobjekt 4" descr="bild på Hitler.jpg"/>
          <p:cNvPicPr>
            <a:picLocks noChangeAspect="1"/>
          </p:cNvPicPr>
          <p:nvPr/>
        </p:nvPicPr>
        <p:blipFill>
          <a:blip r:embed="rId3" cstate="print"/>
          <a:srcRect/>
          <a:stretch>
            <a:fillRect/>
          </a:stretch>
        </p:blipFill>
        <p:spPr bwMode="auto">
          <a:xfrm>
            <a:off x="303213" y="500063"/>
            <a:ext cx="2165350" cy="2786062"/>
          </a:xfrm>
          <a:prstGeom prst="rect">
            <a:avLst/>
          </a:prstGeom>
          <a:noFill/>
          <a:ln w="9525">
            <a:noFill/>
            <a:miter lim="800000"/>
            <a:headEnd/>
            <a:tailEnd/>
          </a:ln>
        </p:spPr>
      </p:pic>
      <p:pic>
        <p:nvPicPr>
          <p:cNvPr id="13318" name="Bildobjekt 5" descr="bild på auschwitzfångar.jpg"/>
          <p:cNvPicPr>
            <a:picLocks noChangeAspect="1"/>
          </p:cNvPicPr>
          <p:nvPr/>
        </p:nvPicPr>
        <p:blipFill>
          <a:blip r:embed="rId4" cstate="print"/>
          <a:srcRect/>
          <a:stretch>
            <a:fillRect/>
          </a:stretch>
        </p:blipFill>
        <p:spPr bwMode="auto">
          <a:xfrm>
            <a:off x="357188" y="3571875"/>
            <a:ext cx="3500437" cy="27273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eaLnBrk="1" hangingPunct="1">
              <a:defRPr/>
            </a:pPr>
            <a:r>
              <a:rPr lang="sv-SE" dirty="0" smtClean="0">
                <a:ea typeface="+mj-ea"/>
              </a:rPr>
              <a:t>Depressionens konsekvenser </a:t>
            </a:r>
            <a:endParaRPr lang="sv-SE" dirty="0">
              <a:ea typeface="+mj-ea"/>
            </a:endParaRPr>
          </a:p>
        </p:txBody>
      </p:sp>
      <p:sp>
        <p:nvSpPr>
          <p:cNvPr id="22531" name="Platshållare för innehåll 2"/>
          <p:cNvSpPr>
            <a:spLocks noGrp="1"/>
          </p:cNvSpPr>
          <p:nvPr>
            <p:ph sz="half" idx="1"/>
          </p:nvPr>
        </p:nvSpPr>
        <p:spPr>
          <a:xfrm>
            <a:off x="457200" y="1600200"/>
            <a:ext cx="3521075" cy="4525963"/>
          </a:xfrm>
        </p:spPr>
        <p:txBody>
          <a:bodyPr/>
          <a:lstStyle/>
          <a:p>
            <a:pPr eaLnBrk="1" hangingPunct="1"/>
            <a:endParaRPr lang="sv-SE" smtClean="0"/>
          </a:p>
          <a:p>
            <a:pPr eaLnBrk="1" hangingPunct="1"/>
            <a:endParaRPr lang="sv-SE" sz="2400" smtClean="0"/>
          </a:p>
          <a:p>
            <a:pPr eaLnBrk="1" hangingPunct="1"/>
            <a:r>
              <a:rPr lang="sv-SE" sz="2400" smtClean="0"/>
              <a:t>USA = ”New Deal” = nödhjälpsarbeten	      lön till folket	 köpa varor      stimulera ekonomin!</a:t>
            </a:r>
          </a:p>
          <a:p>
            <a:pPr eaLnBrk="1" hangingPunct="1"/>
            <a:r>
              <a:rPr lang="sv-SE" sz="2400" smtClean="0"/>
              <a:t>Motorvägsbyggen, skogsavverkning, elektrifiering </a:t>
            </a:r>
          </a:p>
        </p:txBody>
      </p:sp>
      <p:sp>
        <p:nvSpPr>
          <p:cNvPr id="22532" name="Platshållare för innehåll 3"/>
          <p:cNvSpPr>
            <a:spLocks noGrp="1"/>
          </p:cNvSpPr>
          <p:nvPr>
            <p:ph sz="half" idx="2"/>
          </p:nvPr>
        </p:nvSpPr>
        <p:spPr>
          <a:xfrm>
            <a:off x="4178300" y="1600200"/>
            <a:ext cx="3521075" cy="4525963"/>
          </a:xfrm>
        </p:spPr>
        <p:txBody>
          <a:bodyPr/>
          <a:lstStyle/>
          <a:p>
            <a:pPr eaLnBrk="1" hangingPunct="1"/>
            <a:endParaRPr lang="sv-SE" smtClean="0"/>
          </a:p>
          <a:p>
            <a:pPr eaLnBrk="1" hangingPunct="1"/>
            <a:endParaRPr lang="sv-SE" sz="2400" smtClean="0"/>
          </a:p>
          <a:p>
            <a:pPr eaLnBrk="1" hangingPunct="1"/>
            <a:r>
              <a:rPr lang="sv-SE" sz="2400" smtClean="0"/>
              <a:t>Tyskland drabbades hårt	      ekonomisk och demokratisk kris       kommunister mot nazister i kamp om makten. </a:t>
            </a:r>
          </a:p>
          <a:p>
            <a:pPr eaLnBrk="1" hangingPunct="1"/>
            <a:r>
              <a:rPr lang="sv-SE" sz="2400" smtClean="0"/>
              <a:t>Hitler       lovade jobb och bättre framtid!</a:t>
            </a:r>
          </a:p>
          <a:p>
            <a:pPr eaLnBrk="1" hangingPunct="1"/>
            <a:r>
              <a:rPr lang="sv-SE" sz="2400" smtClean="0"/>
              <a:t>Nazisterna till makten 1933.</a:t>
            </a:r>
          </a:p>
        </p:txBody>
      </p:sp>
      <p:pic>
        <p:nvPicPr>
          <p:cNvPr id="22533" name="Bildobjekt 5" descr="bild på flagga-usa.jpg"/>
          <p:cNvPicPr>
            <a:picLocks noChangeAspect="1"/>
          </p:cNvPicPr>
          <p:nvPr/>
        </p:nvPicPr>
        <p:blipFill>
          <a:blip r:embed="rId2" cstate="print"/>
          <a:srcRect/>
          <a:stretch>
            <a:fillRect/>
          </a:stretch>
        </p:blipFill>
        <p:spPr bwMode="auto">
          <a:xfrm>
            <a:off x="571500" y="1643063"/>
            <a:ext cx="1228725" cy="876300"/>
          </a:xfrm>
          <a:prstGeom prst="rect">
            <a:avLst/>
          </a:prstGeom>
          <a:noFill/>
          <a:ln w="9525">
            <a:noFill/>
            <a:miter lim="800000"/>
            <a:headEnd/>
            <a:tailEnd/>
          </a:ln>
        </p:spPr>
      </p:pic>
      <p:sp>
        <p:nvSpPr>
          <p:cNvPr id="8" name="Höger 7"/>
          <p:cNvSpPr/>
          <p:nvPr/>
        </p:nvSpPr>
        <p:spPr>
          <a:xfrm>
            <a:off x="3286125" y="3071813"/>
            <a:ext cx="4286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Höger 10"/>
          <p:cNvSpPr/>
          <p:nvPr/>
        </p:nvSpPr>
        <p:spPr>
          <a:xfrm>
            <a:off x="2643188" y="3429000"/>
            <a:ext cx="428625"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2" name="Höger 11"/>
          <p:cNvSpPr/>
          <p:nvPr/>
        </p:nvSpPr>
        <p:spPr>
          <a:xfrm>
            <a:off x="2286000" y="3786188"/>
            <a:ext cx="428625"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22537" name="Bildobjekt 12" descr="bild på tyskland_flagga.png"/>
          <p:cNvPicPr>
            <a:picLocks noChangeAspect="1"/>
          </p:cNvPicPr>
          <p:nvPr/>
        </p:nvPicPr>
        <p:blipFill>
          <a:blip r:embed="rId3" cstate="print"/>
          <a:srcRect/>
          <a:stretch>
            <a:fillRect/>
          </a:stretch>
        </p:blipFill>
        <p:spPr bwMode="auto">
          <a:xfrm>
            <a:off x="4357688" y="1714500"/>
            <a:ext cx="1190625" cy="714375"/>
          </a:xfrm>
          <a:prstGeom prst="rect">
            <a:avLst/>
          </a:prstGeom>
          <a:noFill/>
          <a:ln w="9525">
            <a:noFill/>
            <a:miter lim="800000"/>
            <a:headEnd/>
            <a:tailEnd/>
          </a:ln>
        </p:spPr>
      </p:pic>
      <p:sp>
        <p:nvSpPr>
          <p:cNvPr id="14" name="Höger 13"/>
          <p:cNvSpPr/>
          <p:nvPr/>
        </p:nvSpPr>
        <p:spPr>
          <a:xfrm>
            <a:off x="5143500" y="3071813"/>
            <a:ext cx="428625"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5" name="Höger 14"/>
          <p:cNvSpPr/>
          <p:nvPr/>
        </p:nvSpPr>
        <p:spPr>
          <a:xfrm>
            <a:off x="7429500" y="3429000"/>
            <a:ext cx="428625"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6" name="Höger 15"/>
          <p:cNvSpPr/>
          <p:nvPr/>
        </p:nvSpPr>
        <p:spPr>
          <a:xfrm>
            <a:off x="5429250" y="5000625"/>
            <a:ext cx="428625"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39000" cy="1143000"/>
          </a:xfrm>
        </p:spPr>
        <p:txBody>
          <a:bodyPr/>
          <a:lstStyle/>
          <a:p>
            <a:pPr eaLnBrk="1" fontAlgn="auto" hangingPunct="1">
              <a:spcAft>
                <a:spcPts val="0"/>
              </a:spcAft>
              <a:defRPr/>
            </a:pPr>
            <a:r>
              <a:rPr lang="sv-SE" dirty="0" smtClean="0">
                <a:ea typeface="+mj-ea"/>
              </a:rPr>
              <a:t>Tyskland 1918 - 1933</a:t>
            </a:r>
            <a:endParaRPr lang="sv-SE" dirty="0">
              <a:ea typeface="+mj-ea"/>
            </a:endParaRPr>
          </a:p>
        </p:txBody>
      </p:sp>
      <p:sp>
        <p:nvSpPr>
          <p:cNvPr id="23555" name="Platshållare för innehåll 2"/>
          <p:cNvSpPr>
            <a:spLocks noGrp="1"/>
          </p:cNvSpPr>
          <p:nvPr>
            <p:ph idx="1"/>
          </p:nvPr>
        </p:nvSpPr>
        <p:spPr/>
        <p:txBody>
          <a:bodyPr/>
          <a:lstStyle/>
          <a:p>
            <a:pPr eaLnBrk="1" hangingPunct="1"/>
            <a:r>
              <a:rPr lang="sv-SE" dirty="0" smtClean="0"/>
              <a:t>Ett sargat och revanschlystet land pga. </a:t>
            </a:r>
            <a:r>
              <a:rPr lang="sv-SE" dirty="0" err="1" smtClean="0"/>
              <a:t>Versaillefreden</a:t>
            </a:r>
            <a:r>
              <a:rPr lang="sv-SE" dirty="0" smtClean="0"/>
              <a:t>      tvingad att skriva på.</a:t>
            </a:r>
          </a:p>
          <a:p>
            <a:pPr eaLnBrk="1" hangingPunct="1"/>
            <a:r>
              <a:rPr lang="sv-SE" dirty="0" smtClean="0"/>
              <a:t>Tyskland inte ensam bov i dramat!</a:t>
            </a:r>
          </a:p>
          <a:p>
            <a:pPr eaLnBrk="1" hangingPunct="1"/>
            <a:r>
              <a:rPr lang="sv-SE" dirty="0" smtClean="0"/>
              <a:t>Stort skadestånd till Frankrike och England      hyperinflation 1922 (pengarna blir inte värda någonting)       drabbar befolkningen    förlorar besparingar, arbetslöshet, m.m.</a:t>
            </a:r>
          </a:p>
          <a:p>
            <a:pPr eaLnBrk="1" hangingPunct="1"/>
            <a:r>
              <a:rPr lang="sv-SE" dirty="0" smtClean="0"/>
              <a:t>Måste införa ny valuta för att lösa krisen.</a:t>
            </a:r>
          </a:p>
          <a:p>
            <a:pPr eaLnBrk="1" hangingPunct="1"/>
            <a:r>
              <a:rPr lang="sv-SE" dirty="0" err="1" smtClean="0"/>
              <a:t>Dawesplanen</a:t>
            </a:r>
            <a:r>
              <a:rPr lang="sv-SE" dirty="0" smtClean="0"/>
              <a:t> = räddningen! USA lånar ut pengar till Ty	  betala Fra och Eng. </a:t>
            </a:r>
            <a:r>
              <a:rPr lang="sv-SE" dirty="0" smtClean="0"/>
              <a:t>Sen kom USA:s depression………</a:t>
            </a:r>
            <a:r>
              <a:rPr lang="sv-SE" smtClean="0"/>
              <a:t>krasch igen…</a:t>
            </a:r>
            <a:endParaRPr lang="sv-SE" smtClean="0"/>
          </a:p>
        </p:txBody>
      </p:sp>
      <p:sp>
        <p:nvSpPr>
          <p:cNvPr id="4" name="Höger 3"/>
          <p:cNvSpPr/>
          <p:nvPr/>
        </p:nvSpPr>
        <p:spPr>
          <a:xfrm>
            <a:off x="3214688" y="2214563"/>
            <a:ext cx="35718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5" name="Höger 4"/>
          <p:cNvSpPr/>
          <p:nvPr/>
        </p:nvSpPr>
        <p:spPr>
          <a:xfrm>
            <a:off x="7286625" y="3214688"/>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6" name="Höger 5"/>
          <p:cNvSpPr/>
          <p:nvPr/>
        </p:nvSpPr>
        <p:spPr>
          <a:xfrm>
            <a:off x="2571750" y="4000500"/>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7" name="Höger 6"/>
          <p:cNvSpPr/>
          <p:nvPr/>
        </p:nvSpPr>
        <p:spPr>
          <a:xfrm>
            <a:off x="6357938" y="400050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8" name="Höger 7"/>
          <p:cNvSpPr/>
          <p:nvPr/>
        </p:nvSpPr>
        <p:spPr>
          <a:xfrm>
            <a:off x="2928938" y="571500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23561" name="Bildobjekt 9" descr="bild på depressionen.gif"/>
          <p:cNvPicPr>
            <a:picLocks noChangeAspect="1"/>
          </p:cNvPicPr>
          <p:nvPr/>
        </p:nvPicPr>
        <p:blipFill>
          <a:blip r:embed="rId2" cstate="print"/>
          <a:srcRect/>
          <a:stretch>
            <a:fillRect/>
          </a:stretch>
        </p:blipFill>
        <p:spPr bwMode="auto">
          <a:xfrm>
            <a:off x="6500813" y="214313"/>
            <a:ext cx="2424112" cy="17764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defRPr/>
            </a:pPr>
            <a:r>
              <a:rPr lang="sv-SE" dirty="0">
                <a:ea typeface="+mj-ea"/>
              </a:rPr>
              <a:t>Den tyska valutan som inte blev värd någonting…</a:t>
            </a:r>
          </a:p>
        </p:txBody>
      </p:sp>
      <p:sp>
        <p:nvSpPr>
          <p:cNvPr id="24579" name="Platshållare för text 5"/>
          <p:cNvSpPr>
            <a:spLocks noGrp="1"/>
          </p:cNvSpPr>
          <p:nvPr>
            <p:ph type="body" idx="2"/>
          </p:nvPr>
        </p:nvSpPr>
        <p:spPr>
          <a:xfrm>
            <a:off x="457200" y="1497013"/>
            <a:ext cx="5897563" cy="603250"/>
          </a:xfrm>
        </p:spPr>
        <p:txBody>
          <a:bodyPr/>
          <a:lstStyle/>
          <a:p>
            <a:pPr>
              <a:spcBef>
                <a:spcPct val="0"/>
              </a:spcBef>
              <a:spcAft>
                <a:spcPct val="0"/>
              </a:spcAft>
            </a:pPr>
            <a:r>
              <a:rPr lang="sv-SE" sz="1800" smtClean="0"/>
              <a:t>Man kunde få betala flera miljoner mark för t.ex. en limpa… </a:t>
            </a:r>
          </a:p>
        </p:txBody>
      </p:sp>
      <p:pic>
        <p:nvPicPr>
          <p:cNvPr id="24580" name="Platshållare för innehåll 6" descr="bild på tysk 5 billioners marksedel.jpg"/>
          <p:cNvPicPr>
            <a:picLocks noGrp="1" noChangeAspect="1"/>
          </p:cNvPicPr>
          <p:nvPr>
            <p:ph sz="half" idx="1"/>
          </p:nvPr>
        </p:nvPicPr>
        <p:blipFill>
          <a:blip r:embed="rId2" cstate="print"/>
          <a:srcRect/>
          <a:stretch>
            <a:fillRect/>
          </a:stretch>
        </p:blipFill>
        <p:spPr>
          <a:xfrm>
            <a:off x="500063" y="2428875"/>
            <a:ext cx="7299325" cy="4089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39000" cy="1143000"/>
          </a:xfrm>
        </p:spPr>
        <p:txBody>
          <a:bodyPr/>
          <a:lstStyle/>
          <a:p>
            <a:pPr eaLnBrk="1" fontAlgn="auto" hangingPunct="1">
              <a:spcAft>
                <a:spcPts val="0"/>
              </a:spcAft>
              <a:defRPr/>
            </a:pPr>
            <a:r>
              <a:rPr lang="sv-SE" dirty="0" smtClean="0">
                <a:ea typeface="+mj-ea"/>
              </a:rPr>
              <a:t>Aggressiva stater	    krig!	</a:t>
            </a:r>
            <a:endParaRPr lang="sv-SE" dirty="0">
              <a:ea typeface="+mj-ea"/>
            </a:endParaRPr>
          </a:p>
        </p:txBody>
      </p:sp>
      <p:sp>
        <p:nvSpPr>
          <p:cNvPr id="25603" name="Platshållare för innehåll 2"/>
          <p:cNvSpPr>
            <a:spLocks noGrp="1"/>
          </p:cNvSpPr>
          <p:nvPr>
            <p:ph idx="1"/>
          </p:nvPr>
        </p:nvSpPr>
        <p:spPr/>
        <p:txBody>
          <a:bodyPr/>
          <a:lstStyle/>
          <a:p>
            <a:pPr eaLnBrk="1" hangingPunct="1"/>
            <a:r>
              <a:rPr lang="sv-SE" dirty="0" smtClean="0"/>
              <a:t>Inte bara Tyskland och USA led av den ekonomiska krisen: Befolkningen i många länder led av arbetslöshet och svält i och med den ekonomiska depressionen</a:t>
            </a:r>
          </a:p>
          <a:p>
            <a:pPr eaLnBrk="1" hangingPunct="1"/>
            <a:r>
              <a:rPr lang="sv-SE" dirty="0" smtClean="0"/>
              <a:t>Viljan till krig hos många länder var stor pga. den ekonomiska krisen.</a:t>
            </a:r>
          </a:p>
          <a:p>
            <a:pPr eaLnBrk="1" hangingPunct="1"/>
            <a:r>
              <a:rPr lang="sv-SE" dirty="0" smtClean="0"/>
              <a:t>Kommunism	      Nationalism = KRIG! </a:t>
            </a:r>
          </a:p>
          <a:p>
            <a:pPr eaLnBrk="1" hangingPunct="1"/>
            <a:r>
              <a:rPr lang="sv-SE" dirty="0" smtClean="0"/>
              <a:t>Vilka var de aggressiva staterna?</a:t>
            </a:r>
          </a:p>
          <a:p>
            <a:pPr eaLnBrk="1" hangingPunct="1"/>
            <a:endParaRPr lang="sv-SE" dirty="0" smtClean="0"/>
          </a:p>
        </p:txBody>
      </p:sp>
      <p:sp>
        <p:nvSpPr>
          <p:cNvPr id="4" name="Höger 3"/>
          <p:cNvSpPr/>
          <p:nvPr/>
        </p:nvSpPr>
        <p:spPr>
          <a:xfrm>
            <a:off x="5143500" y="1143000"/>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5" name="Vänster-höger 4"/>
          <p:cNvSpPr/>
          <p:nvPr/>
        </p:nvSpPr>
        <p:spPr>
          <a:xfrm flipV="1">
            <a:off x="2928938" y="4357688"/>
            <a:ext cx="571500" cy="714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25606" name="Bildobjekt 6" descr="bild på den-stora-depressionen.jpg"/>
          <p:cNvPicPr>
            <a:picLocks noChangeAspect="1"/>
          </p:cNvPicPr>
          <p:nvPr/>
        </p:nvPicPr>
        <p:blipFill>
          <a:blip r:embed="rId2" cstate="print"/>
          <a:srcRect/>
          <a:stretch>
            <a:fillRect/>
          </a:stretch>
        </p:blipFill>
        <p:spPr bwMode="auto">
          <a:xfrm>
            <a:off x="5786438" y="4857750"/>
            <a:ext cx="3079750" cy="17859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eaLnBrk="1" fontAlgn="auto" hangingPunct="1">
              <a:spcAft>
                <a:spcPts val="0"/>
              </a:spcAft>
              <a:defRPr/>
            </a:pPr>
            <a:r>
              <a:rPr lang="sv-SE" dirty="0" smtClean="0">
                <a:ea typeface="+mj-ea"/>
              </a:rPr>
              <a:t>Aggressiva stater	    krig!	</a:t>
            </a:r>
            <a:endParaRPr lang="sv-SE" dirty="0">
              <a:ea typeface="+mj-ea"/>
            </a:endParaRPr>
          </a:p>
        </p:txBody>
      </p:sp>
      <p:sp>
        <p:nvSpPr>
          <p:cNvPr id="26627" name="Platshållare för innehåll 4"/>
          <p:cNvSpPr>
            <a:spLocks noGrp="1"/>
          </p:cNvSpPr>
          <p:nvPr>
            <p:ph sz="half" idx="1"/>
          </p:nvPr>
        </p:nvSpPr>
        <p:spPr>
          <a:xfrm>
            <a:off x="428625" y="1571625"/>
            <a:ext cx="3521075" cy="4525963"/>
          </a:xfrm>
        </p:spPr>
        <p:txBody>
          <a:bodyPr/>
          <a:lstStyle/>
          <a:p>
            <a:pPr eaLnBrk="1" hangingPunct="1">
              <a:lnSpc>
                <a:spcPct val="90000"/>
              </a:lnSpc>
              <a:buFont typeface="Wingdings 2" pitchFamily="-111" charset="2"/>
              <a:buNone/>
            </a:pPr>
            <a:r>
              <a:rPr lang="sv-SE" sz="2200" u="sng" smtClean="0"/>
              <a:t>Japan</a:t>
            </a:r>
          </a:p>
          <a:p>
            <a:pPr eaLnBrk="1" hangingPunct="1">
              <a:lnSpc>
                <a:spcPct val="90000"/>
              </a:lnSpc>
              <a:buFont typeface="Arial" charset="0"/>
              <a:buChar char="•"/>
            </a:pPr>
            <a:r>
              <a:rPr lang="sv-SE" sz="2200" smtClean="0"/>
              <a:t>Missnöjda efter  Versaillesfreden	  fick endast några öar. </a:t>
            </a:r>
          </a:p>
          <a:p>
            <a:pPr eaLnBrk="1" hangingPunct="1">
              <a:lnSpc>
                <a:spcPct val="90000"/>
              </a:lnSpc>
              <a:buFont typeface="Arial" charset="0"/>
              <a:buChar char="•"/>
            </a:pPr>
            <a:r>
              <a:rPr lang="sv-SE" sz="2200" smtClean="0"/>
              <a:t>Depressionen slog hårt mot Japan	      industriland.</a:t>
            </a:r>
          </a:p>
          <a:p>
            <a:pPr eaLnBrk="1" hangingPunct="1">
              <a:lnSpc>
                <a:spcPct val="90000"/>
              </a:lnSpc>
              <a:buFont typeface="Arial" charset="0"/>
              <a:buChar char="•"/>
            </a:pPr>
            <a:r>
              <a:rPr lang="sv-SE" sz="2200" smtClean="0"/>
              <a:t>Militären fick mycket makt      invaderade Manchuriet.</a:t>
            </a:r>
          </a:p>
          <a:p>
            <a:pPr eaLnBrk="1" hangingPunct="1">
              <a:lnSpc>
                <a:spcPct val="90000"/>
              </a:lnSpc>
              <a:buFont typeface="Arial" charset="0"/>
              <a:buChar char="•"/>
            </a:pPr>
            <a:r>
              <a:rPr lang="sv-SE" sz="2200" smtClean="0"/>
              <a:t>Gillade ej kommunismen, ej Kina. 	 </a:t>
            </a:r>
          </a:p>
        </p:txBody>
      </p:sp>
      <p:sp>
        <p:nvSpPr>
          <p:cNvPr id="7" name="Höger 6"/>
          <p:cNvSpPr/>
          <p:nvPr/>
        </p:nvSpPr>
        <p:spPr>
          <a:xfrm>
            <a:off x="5143500" y="1143000"/>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8" name="Höger 7"/>
          <p:cNvSpPr/>
          <p:nvPr/>
        </p:nvSpPr>
        <p:spPr>
          <a:xfrm>
            <a:off x="2857500" y="2428875"/>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Höger 9"/>
          <p:cNvSpPr/>
          <p:nvPr/>
        </p:nvSpPr>
        <p:spPr>
          <a:xfrm>
            <a:off x="2214563" y="34290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1" name="Höger 10"/>
          <p:cNvSpPr/>
          <p:nvPr/>
        </p:nvSpPr>
        <p:spPr>
          <a:xfrm>
            <a:off x="1571625" y="4429125"/>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26632" name="Platshållare för innehåll 12"/>
          <p:cNvSpPr>
            <a:spLocks noGrp="1"/>
          </p:cNvSpPr>
          <p:nvPr>
            <p:ph sz="half" idx="2"/>
          </p:nvPr>
        </p:nvSpPr>
        <p:spPr>
          <a:xfrm>
            <a:off x="4178300" y="1600200"/>
            <a:ext cx="3521075" cy="4525963"/>
          </a:xfrm>
        </p:spPr>
        <p:txBody>
          <a:bodyPr/>
          <a:lstStyle/>
          <a:p>
            <a:pPr eaLnBrk="1" hangingPunct="1"/>
            <a:r>
              <a:rPr lang="sv-SE" sz="2200" u="sng" smtClean="0"/>
              <a:t>Italien</a:t>
            </a:r>
            <a:r>
              <a:rPr lang="sv-SE" sz="2200" smtClean="0"/>
              <a:t> </a:t>
            </a:r>
          </a:p>
          <a:p>
            <a:pPr eaLnBrk="1" hangingPunct="1">
              <a:buFont typeface="Arial" charset="0"/>
              <a:buChar char="•"/>
            </a:pPr>
            <a:r>
              <a:rPr lang="sv-SE" sz="2200" smtClean="0"/>
              <a:t>Mussolini 	  göra Italien till stormakt!</a:t>
            </a:r>
          </a:p>
          <a:p>
            <a:pPr eaLnBrk="1" hangingPunct="1">
              <a:buFont typeface="Arial" charset="0"/>
              <a:buChar char="•"/>
            </a:pPr>
            <a:r>
              <a:rPr lang="sv-SE" sz="2200" smtClean="0"/>
              <a:t>Invaderade Etiopien 1935.</a:t>
            </a:r>
          </a:p>
          <a:p>
            <a:pPr eaLnBrk="1" hangingPunct="1">
              <a:buFont typeface="Arial" charset="0"/>
              <a:buChar char="•"/>
            </a:pPr>
            <a:r>
              <a:rPr lang="sv-SE" sz="2200" smtClean="0"/>
              <a:t>Nationernas förbund, NF, protesterade	   ekonomisk blockad 	      folket slöt upp!</a:t>
            </a:r>
          </a:p>
          <a:p>
            <a:pPr eaLnBrk="1" hangingPunct="1">
              <a:buFont typeface="Arial" charset="0"/>
              <a:buChar char="•"/>
            </a:pPr>
            <a:r>
              <a:rPr lang="sv-SE" sz="2200" smtClean="0"/>
              <a:t>Gillade ej kommunismen!  </a:t>
            </a:r>
          </a:p>
        </p:txBody>
      </p:sp>
      <p:pic>
        <p:nvPicPr>
          <p:cNvPr id="26633" name="Bildobjekt 14" descr="bild på italiens flagga.bmp"/>
          <p:cNvPicPr>
            <a:picLocks noChangeAspect="1"/>
          </p:cNvPicPr>
          <p:nvPr/>
        </p:nvPicPr>
        <p:blipFill>
          <a:blip r:embed="rId2" cstate="print"/>
          <a:srcRect/>
          <a:stretch>
            <a:fillRect/>
          </a:stretch>
        </p:blipFill>
        <p:spPr bwMode="auto">
          <a:xfrm>
            <a:off x="5572125" y="1500188"/>
            <a:ext cx="857250" cy="482600"/>
          </a:xfrm>
          <a:prstGeom prst="rect">
            <a:avLst/>
          </a:prstGeom>
          <a:noFill/>
          <a:ln w="9525">
            <a:noFill/>
            <a:miter lim="800000"/>
            <a:headEnd/>
            <a:tailEnd/>
          </a:ln>
        </p:spPr>
      </p:pic>
      <p:sp>
        <p:nvSpPr>
          <p:cNvPr id="16" name="Höger 15"/>
          <p:cNvSpPr/>
          <p:nvPr/>
        </p:nvSpPr>
        <p:spPr>
          <a:xfrm>
            <a:off x="5786438" y="221456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7" name="Höger 16"/>
          <p:cNvSpPr/>
          <p:nvPr/>
        </p:nvSpPr>
        <p:spPr>
          <a:xfrm>
            <a:off x="6786563" y="4071938"/>
            <a:ext cx="35718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8" name="Höger 17"/>
          <p:cNvSpPr/>
          <p:nvPr/>
        </p:nvSpPr>
        <p:spPr>
          <a:xfrm>
            <a:off x="7072313" y="4357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pic>
        <p:nvPicPr>
          <p:cNvPr id="26637" name="Bildobjekt 18" descr="bild på japans-flagga.png"/>
          <p:cNvPicPr>
            <a:picLocks noChangeAspect="1"/>
          </p:cNvPicPr>
          <p:nvPr/>
        </p:nvPicPr>
        <p:blipFill>
          <a:blip r:embed="rId3" cstate="print"/>
          <a:srcRect/>
          <a:stretch>
            <a:fillRect/>
          </a:stretch>
        </p:blipFill>
        <p:spPr bwMode="auto">
          <a:xfrm>
            <a:off x="1428750" y="1428750"/>
            <a:ext cx="762000" cy="5064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eaLnBrk="1" fontAlgn="auto" hangingPunct="1">
              <a:spcAft>
                <a:spcPts val="0"/>
              </a:spcAft>
              <a:defRPr/>
            </a:pPr>
            <a:r>
              <a:rPr lang="sv-SE" dirty="0" smtClean="0">
                <a:ea typeface="+mj-ea"/>
              </a:rPr>
              <a:t>Aggressiva stater	    krig!	</a:t>
            </a:r>
            <a:endParaRPr lang="sv-SE" dirty="0">
              <a:ea typeface="+mj-ea"/>
            </a:endParaRPr>
          </a:p>
        </p:txBody>
      </p:sp>
      <p:sp>
        <p:nvSpPr>
          <p:cNvPr id="27651" name="Platshållare för innehåll 2"/>
          <p:cNvSpPr>
            <a:spLocks noGrp="1"/>
          </p:cNvSpPr>
          <p:nvPr>
            <p:ph sz="half" idx="1"/>
          </p:nvPr>
        </p:nvSpPr>
        <p:spPr>
          <a:xfrm>
            <a:off x="457200" y="1600200"/>
            <a:ext cx="3521075" cy="4900613"/>
          </a:xfrm>
        </p:spPr>
        <p:txBody>
          <a:bodyPr/>
          <a:lstStyle/>
          <a:p>
            <a:pPr eaLnBrk="1" hangingPunct="1">
              <a:lnSpc>
                <a:spcPct val="90000"/>
              </a:lnSpc>
            </a:pPr>
            <a:r>
              <a:rPr lang="sv-SE" sz="2200" u="sng" smtClean="0"/>
              <a:t>Spanien </a:t>
            </a:r>
          </a:p>
          <a:p>
            <a:pPr eaLnBrk="1" hangingPunct="1">
              <a:lnSpc>
                <a:spcPct val="90000"/>
              </a:lnSpc>
              <a:buFont typeface="Arial" charset="0"/>
              <a:buChar char="•"/>
            </a:pPr>
            <a:r>
              <a:rPr lang="sv-SE" sz="2200" smtClean="0"/>
              <a:t>Svåra politiska splittringar i landet under 1920-talet 	   republik.</a:t>
            </a:r>
          </a:p>
          <a:p>
            <a:pPr eaLnBrk="1" hangingPunct="1">
              <a:lnSpc>
                <a:spcPct val="90000"/>
              </a:lnSpc>
              <a:buFont typeface="Arial" charset="0"/>
              <a:buChar char="•"/>
            </a:pPr>
            <a:r>
              <a:rPr lang="sv-SE" sz="2200" smtClean="0"/>
              <a:t>Spanska inbördeskriget 1936-1939 pga. socialister vunnit valet över de konservativa       Franco, konservativ ledare tar över.</a:t>
            </a:r>
          </a:p>
          <a:p>
            <a:pPr eaLnBrk="1" hangingPunct="1">
              <a:lnSpc>
                <a:spcPct val="90000"/>
              </a:lnSpc>
              <a:buFont typeface="Arial" charset="0"/>
              <a:buChar char="•"/>
            </a:pPr>
            <a:r>
              <a:rPr lang="sv-SE" sz="2200" smtClean="0"/>
              <a:t>Ty och Ita. stödjer Franco.</a:t>
            </a:r>
          </a:p>
          <a:p>
            <a:pPr eaLnBrk="1" hangingPunct="1">
              <a:lnSpc>
                <a:spcPct val="90000"/>
              </a:lnSpc>
              <a:buFont typeface="Arial" charset="0"/>
              <a:buChar char="•"/>
            </a:pPr>
            <a:r>
              <a:rPr lang="sv-SE" sz="2200" smtClean="0"/>
              <a:t>Gillar ej kommunismen!</a:t>
            </a:r>
          </a:p>
        </p:txBody>
      </p:sp>
      <p:sp>
        <p:nvSpPr>
          <p:cNvPr id="5" name="Höger 4"/>
          <p:cNvSpPr/>
          <p:nvPr/>
        </p:nvSpPr>
        <p:spPr>
          <a:xfrm>
            <a:off x="3071813" y="2714625"/>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6" name="Höger 5"/>
          <p:cNvSpPr/>
          <p:nvPr/>
        </p:nvSpPr>
        <p:spPr>
          <a:xfrm>
            <a:off x="3571875" y="4357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7654" name="Platshållare för innehåll 7"/>
          <p:cNvSpPr>
            <a:spLocks noGrp="1"/>
          </p:cNvSpPr>
          <p:nvPr>
            <p:ph sz="half" idx="2"/>
          </p:nvPr>
        </p:nvSpPr>
        <p:spPr>
          <a:xfrm>
            <a:off x="4178300" y="1600200"/>
            <a:ext cx="3521075" cy="4525963"/>
          </a:xfrm>
        </p:spPr>
        <p:txBody>
          <a:bodyPr/>
          <a:lstStyle/>
          <a:p>
            <a:pPr eaLnBrk="1" hangingPunct="1">
              <a:lnSpc>
                <a:spcPct val="90000"/>
              </a:lnSpc>
            </a:pPr>
            <a:r>
              <a:rPr lang="sv-SE" sz="2200" u="sng" smtClean="0"/>
              <a:t>Tyskland </a:t>
            </a:r>
          </a:p>
          <a:p>
            <a:pPr eaLnBrk="1" hangingPunct="1">
              <a:lnSpc>
                <a:spcPct val="90000"/>
              </a:lnSpc>
              <a:buFont typeface="Arial" charset="0"/>
              <a:buChar char="•"/>
            </a:pPr>
            <a:r>
              <a:rPr lang="sv-SE" sz="2200" smtClean="0"/>
              <a:t>Förnedrade i Versaillefreden revanschlust.</a:t>
            </a:r>
          </a:p>
          <a:p>
            <a:pPr eaLnBrk="1" hangingPunct="1">
              <a:lnSpc>
                <a:spcPct val="90000"/>
              </a:lnSpc>
              <a:buFont typeface="Arial" charset="0"/>
              <a:buChar char="•"/>
            </a:pPr>
            <a:r>
              <a:rPr lang="sv-SE" sz="2200" smtClean="0"/>
              <a:t>Fick ej ha militär m.m.</a:t>
            </a:r>
          </a:p>
          <a:p>
            <a:pPr eaLnBrk="1" hangingPunct="1">
              <a:lnSpc>
                <a:spcPct val="90000"/>
              </a:lnSpc>
              <a:buFont typeface="Arial" charset="0"/>
              <a:buChar char="•"/>
            </a:pPr>
            <a:r>
              <a:rPr lang="sv-SE" sz="2200" smtClean="0"/>
              <a:t>Arbetslöshet, misär       förbittring hos folket.</a:t>
            </a:r>
          </a:p>
          <a:p>
            <a:pPr eaLnBrk="1" hangingPunct="1">
              <a:lnSpc>
                <a:spcPct val="90000"/>
              </a:lnSpc>
              <a:buFont typeface="Arial" charset="0"/>
              <a:buChar char="•"/>
            </a:pPr>
            <a:r>
              <a:rPr lang="sv-SE" sz="2200" smtClean="0"/>
              <a:t>Hitler tar makten 1933 menar Tysklands folk är överlägset.</a:t>
            </a:r>
          </a:p>
          <a:p>
            <a:pPr eaLnBrk="1" hangingPunct="1">
              <a:lnSpc>
                <a:spcPct val="90000"/>
              </a:lnSpc>
              <a:buFont typeface="Arial" charset="0"/>
              <a:buChar char="•"/>
            </a:pPr>
            <a:r>
              <a:rPr lang="sv-SE" sz="2200" smtClean="0"/>
              <a:t>Gillar inte kommunismen!</a:t>
            </a:r>
          </a:p>
          <a:p>
            <a:pPr lvl="1" eaLnBrk="1" hangingPunct="1">
              <a:lnSpc>
                <a:spcPct val="90000"/>
              </a:lnSpc>
              <a:buFont typeface="Wingdings 2" pitchFamily="-111" charset="2"/>
              <a:buNone/>
            </a:pPr>
            <a:endParaRPr lang="sv-SE" sz="1800" smtClean="0">
              <a:solidFill>
                <a:schemeClr val="tx1"/>
              </a:solidFill>
            </a:endParaRPr>
          </a:p>
          <a:p>
            <a:pPr eaLnBrk="1" hangingPunct="1">
              <a:lnSpc>
                <a:spcPct val="90000"/>
              </a:lnSpc>
              <a:buFont typeface="Arial" charset="0"/>
              <a:buChar char="•"/>
            </a:pPr>
            <a:endParaRPr lang="sv-SE" sz="2200" smtClean="0"/>
          </a:p>
        </p:txBody>
      </p:sp>
      <p:sp>
        <p:nvSpPr>
          <p:cNvPr id="9" name="Höger 8"/>
          <p:cNvSpPr/>
          <p:nvPr/>
        </p:nvSpPr>
        <p:spPr>
          <a:xfrm>
            <a:off x="6572250" y="2428875"/>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27656" name="Bildobjekt 9" descr="bild på spaniens-flagga.jpg"/>
          <p:cNvPicPr>
            <a:picLocks noChangeAspect="1"/>
          </p:cNvPicPr>
          <p:nvPr/>
        </p:nvPicPr>
        <p:blipFill>
          <a:blip r:embed="rId2" cstate="print"/>
          <a:srcRect/>
          <a:stretch>
            <a:fillRect/>
          </a:stretch>
        </p:blipFill>
        <p:spPr bwMode="auto">
          <a:xfrm>
            <a:off x="2000250" y="1571625"/>
            <a:ext cx="615950" cy="409575"/>
          </a:xfrm>
          <a:prstGeom prst="rect">
            <a:avLst/>
          </a:prstGeom>
          <a:noFill/>
          <a:ln w="9525">
            <a:noFill/>
            <a:miter lim="800000"/>
            <a:headEnd/>
            <a:tailEnd/>
          </a:ln>
        </p:spPr>
      </p:pic>
      <p:pic>
        <p:nvPicPr>
          <p:cNvPr id="27657" name="Bildobjekt 10" descr="bild på tyskland_flagga.png"/>
          <p:cNvPicPr>
            <a:picLocks noChangeAspect="1"/>
          </p:cNvPicPr>
          <p:nvPr/>
        </p:nvPicPr>
        <p:blipFill>
          <a:blip r:embed="rId3" cstate="print"/>
          <a:srcRect/>
          <a:stretch>
            <a:fillRect/>
          </a:stretch>
        </p:blipFill>
        <p:spPr bwMode="auto">
          <a:xfrm>
            <a:off x="5786438" y="1643063"/>
            <a:ext cx="595312" cy="357187"/>
          </a:xfrm>
          <a:prstGeom prst="rect">
            <a:avLst/>
          </a:prstGeom>
          <a:noFill/>
          <a:ln w="9525">
            <a:noFill/>
            <a:miter lim="800000"/>
            <a:headEnd/>
            <a:tailEnd/>
          </a:ln>
        </p:spPr>
      </p:pic>
      <p:sp>
        <p:nvSpPr>
          <p:cNvPr id="12" name="Höger 11"/>
          <p:cNvSpPr/>
          <p:nvPr/>
        </p:nvSpPr>
        <p:spPr>
          <a:xfrm>
            <a:off x="7143750" y="350043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4" name="Höger 13"/>
          <p:cNvSpPr/>
          <p:nvPr/>
        </p:nvSpPr>
        <p:spPr>
          <a:xfrm>
            <a:off x="5143500" y="1143000"/>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eaLnBrk="1" fontAlgn="auto" hangingPunct="1">
              <a:spcAft>
                <a:spcPts val="0"/>
              </a:spcAft>
              <a:defRPr/>
            </a:pPr>
            <a:r>
              <a:rPr lang="sv-SE" sz="3200" dirty="0">
                <a:ea typeface="+mj-ea"/>
              </a:rPr>
              <a:t>De tre männen som kom att sätta världen i brand…</a:t>
            </a:r>
          </a:p>
        </p:txBody>
      </p:sp>
      <p:sp>
        <p:nvSpPr>
          <p:cNvPr id="28675" name="Platshållare för text 6"/>
          <p:cNvSpPr>
            <a:spLocks noGrp="1"/>
          </p:cNvSpPr>
          <p:nvPr>
            <p:ph type="body" idx="2"/>
          </p:nvPr>
        </p:nvSpPr>
        <p:spPr>
          <a:xfrm>
            <a:off x="457200" y="1497013"/>
            <a:ext cx="5897563" cy="603250"/>
          </a:xfrm>
        </p:spPr>
        <p:txBody>
          <a:bodyPr/>
          <a:lstStyle/>
          <a:p>
            <a:pPr eaLnBrk="1" hangingPunct="1">
              <a:spcBef>
                <a:spcPct val="0"/>
              </a:spcBef>
              <a:spcAft>
                <a:spcPct val="0"/>
              </a:spcAft>
            </a:pPr>
            <a:r>
              <a:rPr lang="sv-SE" smtClean="0"/>
              <a:t>	</a:t>
            </a:r>
          </a:p>
          <a:p>
            <a:pPr eaLnBrk="1" hangingPunct="1">
              <a:spcBef>
                <a:spcPct val="0"/>
              </a:spcBef>
              <a:spcAft>
                <a:spcPct val="0"/>
              </a:spcAft>
            </a:pPr>
            <a:r>
              <a:rPr lang="sv-SE" b="1" smtClean="0"/>
              <a:t>   Mussolini	</a:t>
            </a:r>
            <a:r>
              <a:rPr lang="sv-SE" smtClean="0"/>
              <a:t>	      </a:t>
            </a:r>
            <a:r>
              <a:rPr lang="sv-SE" b="1" smtClean="0"/>
              <a:t>Franco		               Hitler</a:t>
            </a:r>
          </a:p>
        </p:txBody>
      </p:sp>
      <p:pic>
        <p:nvPicPr>
          <p:cNvPr id="28676" name="Platshållare för innehåll 7" descr="bild på mussolini.jpg"/>
          <p:cNvPicPr>
            <a:picLocks noGrp="1" noChangeAspect="1"/>
          </p:cNvPicPr>
          <p:nvPr>
            <p:ph sz="half" idx="1"/>
          </p:nvPr>
        </p:nvPicPr>
        <p:blipFill>
          <a:blip r:embed="rId2" cstate="print"/>
          <a:srcRect/>
          <a:stretch>
            <a:fillRect/>
          </a:stretch>
        </p:blipFill>
        <p:spPr>
          <a:xfrm>
            <a:off x="642938" y="2286000"/>
            <a:ext cx="1711325" cy="2428875"/>
          </a:xfrm>
        </p:spPr>
      </p:pic>
      <p:pic>
        <p:nvPicPr>
          <p:cNvPr id="28677" name="Bildobjekt 9" descr="bild på francisco-franco.gif"/>
          <p:cNvPicPr>
            <a:picLocks noChangeAspect="1"/>
          </p:cNvPicPr>
          <p:nvPr/>
        </p:nvPicPr>
        <p:blipFill>
          <a:blip r:embed="rId3" cstate="print"/>
          <a:srcRect/>
          <a:stretch>
            <a:fillRect/>
          </a:stretch>
        </p:blipFill>
        <p:spPr bwMode="auto">
          <a:xfrm>
            <a:off x="2714625" y="2286000"/>
            <a:ext cx="1917700" cy="2411413"/>
          </a:xfrm>
          <a:prstGeom prst="rect">
            <a:avLst/>
          </a:prstGeom>
          <a:noFill/>
          <a:ln w="9525">
            <a:noFill/>
            <a:miter lim="800000"/>
            <a:headEnd/>
            <a:tailEnd/>
          </a:ln>
        </p:spPr>
      </p:pic>
      <p:pic>
        <p:nvPicPr>
          <p:cNvPr id="28678" name="Bildobjekt 10" descr="bild på Hitler 2.jpg"/>
          <p:cNvPicPr>
            <a:picLocks noChangeAspect="1"/>
          </p:cNvPicPr>
          <p:nvPr/>
        </p:nvPicPr>
        <p:blipFill>
          <a:blip r:embed="rId4" cstate="print"/>
          <a:srcRect/>
          <a:stretch>
            <a:fillRect/>
          </a:stretch>
        </p:blipFill>
        <p:spPr bwMode="auto">
          <a:xfrm>
            <a:off x="4929188" y="2286000"/>
            <a:ext cx="2125662" cy="2400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Hitlers maktövertagande</a:t>
            </a:r>
            <a:endParaRPr lang="sv-SE" dirty="0">
              <a:ea typeface="+mj-ea"/>
            </a:endParaRPr>
          </a:p>
        </p:txBody>
      </p:sp>
      <p:sp>
        <p:nvSpPr>
          <p:cNvPr id="29699" name="Platshållare för innehåll 3"/>
          <p:cNvSpPr>
            <a:spLocks noGrp="1"/>
          </p:cNvSpPr>
          <p:nvPr>
            <p:ph idx="1"/>
          </p:nvPr>
        </p:nvSpPr>
        <p:spPr/>
        <p:txBody>
          <a:bodyPr/>
          <a:lstStyle/>
          <a:p>
            <a:r>
              <a:rPr lang="sv-SE" smtClean="0"/>
              <a:t>Olika kupper under 1920 – 1930-talet kom att slutligen leda fram till att nazisterna, med Adolf Hitler i spetsen, kom att ta makten i Tyskland 1933. </a:t>
            </a:r>
          </a:p>
          <a:p>
            <a:endParaRPr lang="sv-SE" smtClean="0"/>
          </a:p>
          <a:p>
            <a:r>
              <a:rPr lang="sv-SE" smtClean="0"/>
              <a:t>Hitler kom för många som en räddare i nöden, efter depressionens härjningar 	   lovade arbeten och att få Tyskland att resa sig igen. </a:t>
            </a:r>
          </a:p>
          <a:p>
            <a:endParaRPr lang="sv-SE" smtClean="0"/>
          </a:p>
        </p:txBody>
      </p:sp>
      <p:sp>
        <p:nvSpPr>
          <p:cNvPr id="6" name="Höger 5"/>
          <p:cNvSpPr/>
          <p:nvPr/>
        </p:nvSpPr>
        <p:spPr>
          <a:xfrm>
            <a:off x="6572250" y="4357688"/>
            <a:ext cx="500063"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29701" name="Bildobjekt 6" descr="bild på naziflaggan.png"/>
          <p:cNvPicPr>
            <a:picLocks noChangeAspect="1"/>
          </p:cNvPicPr>
          <p:nvPr/>
        </p:nvPicPr>
        <p:blipFill>
          <a:blip r:embed="rId2" cstate="print"/>
          <a:srcRect/>
          <a:stretch>
            <a:fillRect/>
          </a:stretch>
        </p:blipFill>
        <p:spPr bwMode="auto">
          <a:xfrm>
            <a:off x="5286375" y="5357813"/>
            <a:ext cx="2233613" cy="13382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Hitlers </a:t>
            </a:r>
            <a:r>
              <a:rPr lang="sv-SE" dirty="0" err="1" smtClean="0">
                <a:ea typeface="+mj-ea"/>
              </a:rPr>
              <a:t>maktövertagan-de</a:t>
            </a:r>
            <a:endParaRPr lang="sv-SE" dirty="0">
              <a:ea typeface="+mj-ea"/>
            </a:endParaRPr>
          </a:p>
        </p:txBody>
      </p:sp>
      <p:sp>
        <p:nvSpPr>
          <p:cNvPr id="30723" name="Platshållare för innehåll 5"/>
          <p:cNvSpPr>
            <a:spLocks noGrp="1"/>
          </p:cNvSpPr>
          <p:nvPr>
            <p:ph type="body" sz="half" idx="2"/>
          </p:nvPr>
        </p:nvSpPr>
        <p:spPr>
          <a:xfrm>
            <a:off x="5389563" y="3282950"/>
            <a:ext cx="3429000" cy="1920875"/>
          </a:xfrm>
        </p:spPr>
        <p:txBody>
          <a:bodyPr/>
          <a:lstStyle/>
          <a:p>
            <a:pPr>
              <a:spcBef>
                <a:spcPct val="0"/>
              </a:spcBef>
            </a:pPr>
            <a:r>
              <a:rPr lang="sv-SE" sz="2400" smtClean="0">
                <a:solidFill>
                  <a:schemeClr val="bg1"/>
                </a:solidFill>
              </a:rPr>
              <a:t>Avgörande händelse: Riksdagshuset i Berlin brinner! </a:t>
            </a:r>
          </a:p>
          <a:p>
            <a:pPr>
              <a:spcBef>
                <a:spcPct val="0"/>
              </a:spcBef>
            </a:pPr>
            <a:endParaRPr lang="sv-SE" sz="2400" smtClean="0"/>
          </a:p>
        </p:txBody>
      </p:sp>
      <p:pic>
        <p:nvPicPr>
          <p:cNvPr id="6" name="Platshållare för innehåll 5" descr="Reichstagsbrand[1].gif"/>
          <p:cNvPicPr>
            <a:picLocks noGrp="1" noChangeAspect="1"/>
          </p:cNvPicPr>
          <p:nvPr>
            <p:ph type="pic" idx="1"/>
          </p:nvPr>
        </p:nvPicPr>
        <p:blipFill>
          <a:blip r:embed="rId2" cstate="print"/>
          <a:srcRect t="11015" b="11015"/>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Hitlers maktövertagande</a:t>
            </a:r>
            <a:endParaRPr lang="sv-SE" dirty="0">
              <a:ea typeface="+mj-ea"/>
            </a:endParaRPr>
          </a:p>
        </p:txBody>
      </p:sp>
      <p:sp>
        <p:nvSpPr>
          <p:cNvPr id="31747" name="Platshållare för innehåll 4"/>
          <p:cNvSpPr>
            <a:spLocks noGrp="1"/>
          </p:cNvSpPr>
          <p:nvPr>
            <p:ph idx="1"/>
          </p:nvPr>
        </p:nvSpPr>
        <p:spPr/>
        <p:txBody>
          <a:bodyPr/>
          <a:lstStyle/>
          <a:p>
            <a:r>
              <a:rPr lang="sv-SE" smtClean="0"/>
              <a:t>Nazisterna kommer genast att skylla på kommunisterna	     Marinus van der Lubbe skyldig (ansågs sinnessjuk!).</a:t>
            </a:r>
          </a:p>
          <a:p>
            <a:r>
              <a:rPr lang="sv-SE" smtClean="0"/>
              <a:t>Hitler tvingar riksdagen att upplösas	nytt val	     nazistpartiet får 43,9% av rösterna.</a:t>
            </a:r>
          </a:p>
          <a:p>
            <a:r>
              <a:rPr lang="sv-SE" smtClean="0"/>
              <a:t>Hitler utses till rikskansler</a:t>
            </a:r>
          </a:p>
          <a:p>
            <a:r>
              <a:rPr lang="sv-SE" smtClean="0"/>
              <a:t>”Fullmaktslagarna” införs med hjälp av 2/3-dels majoritet i riksdagen	  gav Hitler att få extra befogenheter	      laglig bas för hans diktatur. </a:t>
            </a:r>
          </a:p>
          <a:p>
            <a:r>
              <a:rPr lang="sv-SE" smtClean="0"/>
              <a:t>Weimarrepubliken blir enpartidiktaturen Tredje Riket.</a:t>
            </a:r>
          </a:p>
        </p:txBody>
      </p:sp>
      <p:sp>
        <p:nvSpPr>
          <p:cNvPr id="6" name="Höger 5"/>
          <p:cNvSpPr/>
          <p:nvPr/>
        </p:nvSpPr>
        <p:spPr>
          <a:xfrm flipV="1">
            <a:off x="3214688" y="2214563"/>
            <a:ext cx="42862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Höger 6"/>
          <p:cNvSpPr/>
          <p:nvPr/>
        </p:nvSpPr>
        <p:spPr>
          <a:xfrm flipV="1">
            <a:off x="6286500" y="3071813"/>
            <a:ext cx="42862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Höger 7"/>
          <p:cNvSpPr/>
          <p:nvPr/>
        </p:nvSpPr>
        <p:spPr>
          <a:xfrm flipV="1">
            <a:off x="1357313" y="3500438"/>
            <a:ext cx="42862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9" name="Höger 8"/>
          <p:cNvSpPr/>
          <p:nvPr/>
        </p:nvSpPr>
        <p:spPr>
          <a:xfrm flipV="1">
            <a:off x="4786313" y="4857750"/>
            <a:ext cx="42862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0" name="Höger 9"/>
          <p:cNvSpPr/>
          <p:nvPr/>
        </p:nvSpPr>
        <p:spPr>
          <a:xfrm flipV="1">
            <a:off x="4214813" y="5214938"/>
            <a:ext cx="42862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sv-SE" dirty="0" smtClean="0">
                <a:ea typeface="+mj-ea"/>
              </a:rPr>
              <a:t>Bakgrundsorsaker till 2VK i stort!</a:t>
            </a:r>
            <a:endParaRPr lang="sv-SE" dirty="0">
              <a:ea typeface="+mj-ea"/>
            </a:endParaRPr>
          </a:p>
        </p:txBody>
      </p:sp>
      <p:sp>
        <p:nvSpPr>
          <p:cNvPr id="14339" name="Platshållare för innehåll 2"/>
          <p:cNvSpPr>
            <a:spLocks noGrp="1"/>
          </p:cNvSpPr>
          <p:nvPr>
            <p:ph idx="1"/>
          </p:nvPr>
        </p:nvSpPr>
        <p:spPr/>
        <p:txBody>
          <a:bodyPr/>
          <a:lstStyle/>
          <a:p>
            <a:pPr eaLnBrk="1" hangingPunct="1"/>
            <a:r>
              <a:rPr lang="sv-SE" smtClean="0"/>
              <a:t>Storbritannien och Frankrike        försvagade pga. stora lån från USA och skulder.</a:t>
            </a:r>
          </a:p>
          <a:p>
            <a:pPr eaLnBrk="1" hangingPunct="1"/>
            <a:r>
              <a:rPr lang="sv-SE" smtClean="0"/>
              <a:t>Tysk revanschlust	illa behandlade i Versaillefreden.</a:t>
            </a:r>
          </a:p>
          <a:p>
            <a:pPr eaLnBrk="1" hangingPunct="1"/>
            <a:r>
              <a:rPr lang="sv-SE" smtClean="0"/>
              <a:t>Amerikas isoleringspolitik	   ville ej beblanda sig med de andra länderna.</a:t>
            </a:r>
          </a:p>
          <a:p>
            <a:pPr eaLnBrk="1" hangingPunct="1"/>
            <a:r>
              <a:rPr lang="sv-SE" smtClean="0"/>
              <a:t>Ekonomiska depressionen	  instabilitet	       arbetslöshet, svält m.m.        nationalister tog över 	    demokratier föll. </a:t>
            </a:r>
          </a:p>
        </p:txBody>
      </p:sp>
      <p:sp>
        <p:nvSpPr>
          <p:cNvPr id="4" name="Höger 3"/>
          <p:cNvSpPr/>
          <p:nvPr/>
        </p:nvSpPr>
        <p:spPr>
          <a:xfrm>
            <a:off x="3571875" y="271462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5" name="Höger 4"/>
          <p:cNvSpPr/>
          <p:nvPr/>
        </p:nvSpPr>
        <p:spPr>
          <a:xfrm>
            <a:off x="5286375" y="18573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6" name="Höger 5"/>
          <p:cNvSpPr/>
          <p:nvPr/>
        </p:nvSpPr>
        <p:spPr>
          <a:xfrm>
            <a:off x="4857750" y="35718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7" name="Höger 6"/>
          <p:cNvSpPr/>
          <p:nvPr/>
        </p:nvSpPr>
        <p:spPr>
          <a:xfrm>
            <a:off x="4714875" y="442912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8" name="Höger 7"/>
          <p:cNvSpPr/>
          <p:nvPr/>
        </p:nvSpPr>
        <p:spPr>
          <a:xfrm>
            <a:off x="7072313" y="4429125"/>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9" name="Höger 8"/>
          <p:cNvSpPr/>
          <p:nvPr/>
        </p:nvSpPr>
        <p:spPr>
          <a:xfrm>
            <a:off x="4643438" y="485775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Höger 9"/>
          <p:cNvSpPr/>
          <p:nvPr/>
        </p:nvSpPr>
        <p:spPr>
          <a:xfrm>
            <a:off x="2214563" y="5286375"/>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inskränkningar direkt efter Hitlers maktövertagande</a:t>
            </a:r>
            <a:endParaRPr lang="sv-SE" dirty="0">
              <a:ea typeface="+mj-ea"/>
            </a:endParaRPr>
          </a:p>
        </p:txBody>
      </p:sp>
      <p:sp>
        <p:nvSpPr>
          <p:cNvPr id="32771" name="Platshållare för innehåll 2"/>
          <p:cNvSpPr>
            <a:spLocks noGrp="1"/>
          </p:cNvSpPr>
          <p:nvPr>
            <p:ph idx="1"/>
          </p:nvPr>
        </p:nvSpPr>
        <p:spPr/>
        <p:txBody>
          <a:bodyPr/>
          <a:lstStyle/>
          <a:p>
            <a:r>
              <a:rPr lang="sv-SE" smtClean="0"/>
              <a:t>Dessa saker händer i och med nazistpartiets övertagande:</a:t>
            </a:r>
          </a:p>
          <a:p>
            <a:r>
              <a:rPr lang="sv-SE" smtClean="0"/>
              <a:t>Yttrandefriheten tas bort.</a:t>
            </a:r>
          </a:p>
          <a:p>
            <a:r>
              <a:rPr lang="sv-SE" smtClean="0"/>
              <a:t>Tryckfriheten tas bort.</a:t>
            </a:r>
          </a:p>
          <a:p>
            <a:r>
              <a:rPr lang="sv-SE" smtClean="0"/>
              <a:t>Polisen får arrestera alla som är motståndare till nazistregimen.</a:t>
            </a:r>
          </a:p>
          <a:p>
            <a:r>
              <a:rPr lang="sv-SE" smtClean="0"/>
              <a:t>Kommunistiska anhängare arresteras direkt och socialistiska tidningar förbjuds.</a:t>
            </a:r>
          </a:p>
          <a:p>
            <a:endParaRPr lang="sv-SE"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defRPr/>
            </a:pPr>
            <a:r>
              <a:rPr lang="sv-SE" dirty="0" smtClean="0">
                <a:ea typeface="+mj-ea"/>
              </a:rPr>
              <a:t>”</a:t>
            </a:r>
            <a:r>
              <a:rPr lang="sv-SE" dirty="0" err="1" smtClean="0">
                <a:ea typeface="+mj-ea"/>
              </a:rPr>
              <a:t>Lebensraum</a:t>
            </a:r>
            <a:r>
              <a:rPr lang="sv-SE" dirty="0" smtClean="0">
                <a:ea typeface="+mj-ea"/>
              </a:rPr>
              <a:t>” = livsrum</a:t>
            </a:r>
            <a:endParaRPr lang="sv-SE" dirty="0">
              <a:ea typeface="+mj-ea"/>
            </a:endParaRPr>
          </a:p>
        </p:txBody>
      </p:sp>
      <p:pic>
        <p:nvPicPr>
          <p:cNvPr id="33795" name="Platshållare för bild 6" descr="bild på karta över TY expansion innan WW2.jpg"/>
          <p:cNvPicPr>
            <a:picLocks noGrp="1" noChangeAspect="1"/>
          </p:cNvPicPr>
          <p:nvPr>
            <p:ph idx="1"/>
          </p:nvPr>
        </p:nvPicPr>
        <p:blipFill>
          <a:blip r:embed="rId2" cstate="print"/>
          <a:srcRect/>
          <a:stretch>
            <a:fillRect/>
          </a:stretch>
        </p:blipFill>
        <p:spPr>
          <a:xfrm>
            <a:off x="428625" y="2071688"/>
            <a:ext cx="5324475" cy="3390900"/>
          </a:xfrm>
        </p:spPr>
      </p:pic>
      <p:sp>
        <p:nvSpPr>
          <p:cNvPr id="33796" name="Platshållare för text 5"/>
          <p:cNvSpPr>
            <a:spLocks noGrp="1"/>
          </p:cNvSpPr>
          <p:nvPr>
            <p:ph type="body" sz="half" idx="4294967295"/>
          </p:nvPr>
        </p:nvSpPr>
        <p:spPr>
          <a:xfrm>
            <a:off x="5715000" y="2071688"/>
            <a:ext cx="3429000" cy="4000500"/>
          </a:xfrm>
        </p:spPr>
        <p:txBody>
          <a:bodyPr/>
          <a:lstStyle/>
          <a:p>
            <a:r>
              <a:rPr lang="sv-SE" sz="2400" smtClean="0"/>
              <a:t>I Tyskland fanns innan krigsutbrottet en vilja att infria de delar av Europa, där det bodde tysktalande befolkning, i det nuvarande Tyskland. Detta var t.ex. delar som Tyskland förlorat i Versaillesfreden. </a:t>
            </a:r>
            <a:endParaRPr lang="sv-SE" sz="2400" smtClean="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err="1" smtClean="0">
                <a:ea typeface="+mj-ea"/>
              </a:rPr>
              <a:t>Anschluss</a:t>
            </a:r>
            <a:r>
              <a:rPr lang="sv-SE" dirty="0" smtClean="0">
                <a:ea typeface="+mj-ea"/>
              </a:rPr>
              <a:t> i mars 1938 - Österrike</a:t>
            </a:r>
            <a:endParaRPr lang="sv-SE" dirty="0">
              <a:ea typeface="+mj-ea"/>
            </a:endParaRPr>
          </a:p>
        </p:txBody>
      </p:sp>
      <p:sp>
        <p:nvSpPr>
          <p:cNvPr id="34819" name="Platshållare för innehåll 2"/>
          <p:cNvSpPr>
            <a:spLocks noGrp="1"/>
          </p:cNvSpPr>
          <p:nvPr>
            <p:ph idx="1"/>
          </p:nvPr>
        </p:nvSpPr>
        <p:spPr/>
        <p:txBody>
          <a:bodyPr/>
          <a:lstStyle/>
          <a:p>
            <a:r>
              <a:rPr lang="sv-SE" dirty="0" smtClean="0"/>
              <a:t>Tyska trupper gick in i Österrike och förenade detta land med Tyskland.</a:t>
            </a:r>
          </a:p>
          <a:p>
            <a:r>
              <a:rPr lang="sv-SE" dirty="0" smtClean="0"/>
              <a:t>Fanns grupper i Österrike som ville tillhöra Tyskland pga. lika språk samt att Ty var ekonomiskt mer stabilt. </a:t>
            </a:r>
          </a:p>
          <a:p>
            <a:endParaRPr lang="sv-SE"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err="1" smtClean="0">
                <a:ea typeface="+mj-ea"/>
              </a:rPr>
              <a:t>Anschluss</a:t>
            </a:r>
            <a:r>
              <a:rPr lang="sv-SE" dirty="0" smtClean="0">
                <a:ea typeface="+mj-ea"/>
              </a:rPr>
              <a:t> i mars 1938 - </a:t>
            </a:r>
            <a:r>
              <a:rPr lang="sv-SE" dirty="0" err="1" smtClean="0">
                <a:ea typeface="+mj-ea"/>
              </a:rPr>
              <a:t>sudetlandet</a:t>
            </a:r>
            <a:endParaRPr lang="sv-SE" dirty="0">
              <a:ea typeface="+mj-ea"/>
            </a:endParaRPr>
          </a:p>
        </p:txBody>
      </p:sp>
      <p:sp>
        <p:nvSpPr>
          <p:cNvPr id="35843" name="Platshållare för innehåll 2"/>
          <p:cNvSpPr>
            <a:spLocks noGrp="1"/>
          </p:cNvSpPr>
          <p:nvPr>
            <p:ph idx="1"/>
          </p:nvPr>
        </p:nvSpPr>
        <p:spPr/>
        <p:txBody>
          <a:bodyPr/>
          <a:lstStyle/>
          <a:p>
            <a:r>
              <a:rPr lang="sv-SE" smtClean="0"/>
              <a:t>Sudetlandet i Tjeckoslovakien togs också av Ty pga. 3 miljoner tyskar som bodde här.</a:t>
            </a:r>
          </a:p>
          <a:p>
            <a:endParaRPr lang="sv-SE" smtClean="0"/>
          </a:p>
          <a:p>
            <a:endParaRPr lang="sv-SE" smtClean="0"/>
          </a:p>
          <a:p>
            <a:endParaRPr lang="sv-SE" smtClean="0"/>
          </a:p>
          <a:p>
            <a:endParaRPr lang="sv-SE" smtClean="0"/>
          </a:p>
          <a:p>
            <a:endParaRPr lang="sv-SE" smtClean="0"/>
          </a:p>
          <a:p>
            <a:endParaRPr lang="sv-SE" smtClean="0"/>
          </a:p>
          <a:p>
            <a:r>
              <a:rPr lang="sv-SE" smtClean="0"/>
              <a:t>Tjeckoslovakien, som var i allians med Frankrike, ville göra militärt motstånd men det ville ej Fra. Istället förhandling: </a:t>
            </a:r>
          </a:p>
          <a:p>
            <a:endParaRPr lang="sv-SE" smtClean="0"/>
          </a:p>
        </p:txBody>
      </p:sp>
      <p:pic>
        <p:nvPicPr>
          <p:cNvPr id="35844" name="Bildobjekt 3" descr="bild på sudetlandet.gif"/>
          <p:cNvPicPr>
            <a:picLocks noChangeAspect="1"/>
          </p:cNvPicPr>
          <p:nvPr/>
        </p:nvPicPr>
        <p:blipFill>
          <a:blip r:embed="rId2" cstate="print"/>
          <a:srcRect/>
          <a:stretch>
            <a:fillRect/>
          </a:stretch>
        </p:blipFill>
        <p:spPr bwMode="auto">
          <a:xfrm>
            <a:off x="714375" y="2643188"/>
            <a:ext cx="3665538" cy="25003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Münchenöverkommelsen 1938</a:t>
            </a:r>
            <a:endParaRPr lang="sv-SE" dirty="0">
              <a:ea typeface="+mj-ea"/>
            </a:endParaRPr>
          </a:p>
        </p:txBody>
      </p:sp>
      <p:sp>
        <p:nvSpPr>
          <p:cNvPr id="36867" name="Platshållare för innehåll 2"/>
          <p:cNvSpPr>
            <a:spLocks noGrp="1"/>
          </p:cNvSpPr>
          <p:nvPr>
            <p:ph sz="half" idx="1"/>
          </p:nvPr>
        </p:nvSpPr>
        <p:spPr>
          <a:xfrm>
            <a:off x="457200" y="1600200"/>
            <a:ext cx="3521075" cy="4525963"/>
          </a:xfrm>
        </p:spPr>
        <p:txBody>
          <a:bodyPr/>
          <a:lstStyle/>
          <a:p>
            <a:r>
              <a:rPr lang="sv-SE" sz="2400" smtClean="0"/>
              <a:t>Tyskland, Italien, Storbritannien och Frankrike förhandlar om tyskarnas krav på livsrum: man vill undvika fler krig och ger efter.</a:t>
            </a:r>
          </a:p>
          <a:p>
            <a:r>
              <a:rPr lang="sv-SE" sz="2400" smtClean="0"/>
              <a:t>Tyskland får de områden i Tjeckoslovakien som man vill ha - de sista anspråken säger de!</a:t>
            </a:r>
          </a:p>
          <a:p>
            <a:endParaRPr lang="sv-SE" smtClean="0"/>
          </a:p>
        </p:txBody>
      </p:sp>
      <p:sp>
        <p:nvSpPr>
          <p:cNvPr id="36868" name="Platshållare för innehåll 4"/>
          <p:cNvSpPr>
            <a:spLocks noGrp="1"/>
          </p:cNvSpPr>
          <p:nvPr>
            <p:ph sz="half" idx="2"/>
          </p:nvPr>
        </p:nvSpPr>
        <p:spPr>
          <a:xfrm>
            <a:off x="4178300" y="1600200"/>
            <a:ext cx="3521075" cy="4525963"/>
          </a:xfrm>
        </p:spPr>
        <p:txBody>
          <a:bodyPr/>
          <a:lstStyle/>
          <a:p>
            <a:endParaRPr lang="sv-SE" smtClean="0"/>
          </a:p>
        </p:txBody>
      </p:sp>
      <p:pic>
        <p:nvPicPr>
          <p:cNvPr id="36869" name="Bildobjekt 3" descr="bild på hitler-chamberlain.jpg"/>
          <p:cNvPicPr>
            <a:picLocks noChangeAspect="1"/>
          </p:cNvPicPr>
          <p:nvPr/>
        </p:nvPicPr>
        <p:blipFill>
          <a:blip r:embed="rId2" cstate="print"/>
          <a:srcRect/>
          <a:stretch>
            <a:fillRect/>
          </a:stretch>
        </p:blipFill>
        <p:spPr bwMode="auto">
          <a:xfrm>
            <a:off x="4214813" y="1643063"/>
            <a:ext cx="3429000" cy="4429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defRPr/>
            </a:pPr>
            <a:r>
              <a:rPr lang="sv-SE" dirty="0" smtClean="0">
                <a:ea typeface="+mj-ea"/>
              </a:rPr>
              <a:t>”</a:t>
            </a:r>
            <a:r>
              <a:rPr lang="sv-SE" dirty="0" err="1" smtClean="0">
                <a:ea typeface="+mj-ea"/>
              </a:rPr>
              <a:t>peace</a:t>
            </a:r>
            <a:r>
              <a:rPr lang="sv-SE" dirty="0" smtClean="0">
                <a:ea typeface="+mj-ea"/>
              </a:rPr>
              <a:t> in </a:t>
            </a:r>
            <a:r>
              <a:rPr lang="sv-SE" dirty="0" err="1" smtClean="0">
                <a:ea typeface="+mj-ea"/>
              </a:rPr>
              <a:t>our</a:t>
            </a:r>
            <a:r>
              <a:rPr lang="sv-SE" dirty="0" smtClean="0">
                <a:ea typeface="+mj-ea"/>
              </a:rPr>
              <a:t> time!”</a:t>
            </a:r>
            <a:endParaRPr lang="sv-SE" dirty="0">
              <a:ea typeface="+mj-ea"/>
            </a:endParaRPr>
          </a:p>
        </p:txBody>
      </p:sp>
      <p:sp>
        <p:nvSpPr>
          <p:cNvPr id="37891" name="Platshållare för text 5"/>
          <p:cNvSpPr>
            <a:spLocks noGrp="1"/>
          </p:cNvSpPr>
          <p:nvPr>
            <p:ph type="body" sz="half" idx="2"/>
          </p:nvPr>
        </p:nvSpPr>
        <p:spPr>
          <a:xfrm>
            <a:off x="5389563" y="3282950"/>
            <a:ext cx="3429000" cy="1920875"/>
          </a:xfrm>
        </p:spPr>
        <p:txBody>
          <a:bodyPr/>
          <a:lstStyle/>
          <a:p>
            <a:pPr>
              <a:spcBef>
                <a:spcPct val="0"/>
              </a:spcBef>
            </a:pPr>
            <a:r>
              <a:rPr lang="sv-SE" sz="1800" smtClean="0">
                <a:solidFill>
                  <a:schemeClr val="bg1"/>
                </a:solidFill>
              </a:rPr>
              <a:t>Storbritanniens premiärminister med det dokument ifrån Münchenöverkommelsen, som skall förhindra fler krig – tror man….</a:t>
            </a:r>
          </a:p>
        </p:txBody>
      </p:sp>
      <p:pic>
        <p:nvPicPr>
          <p:cNvPr id="7" name="Platshållare för bild 6" descr="bild på Chamberlain+Munich.jpg"/>
          <p:cNvPicPr>
            <a:picLocks noGrp="1" noChangeAspect="1"/>
          </p:cNvPicPr>
          <p:nvPr>
            <p:ph type="pic" idx="1"/>
          </p:nvPr>
        </p:nvPicPr>
        <p:blipFill>
          <a:blip r:embed="rId2" cstate="print"/>
          <a:srcRect l="3767" r="3767"/>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Ökat ”</a:t>
            </a:r>
            <a:r>
              <a:rPr lang="sv-SE" dirty="0" err="1" smtClean="0">
                <a:ea typeface="+mj-ea"/>
              </a:rPr>
              <a:t>Lebensraum</a:t>
            </a:r>
            <a:r>
              <a:rPr lang="sv-SE" dirty="0" smtClean="0">
                <a:ea typeface="+mj-ea"/>
              </a:rPr>
              <a:t>”</a:t>
            </a:r>
            <a:endParaRPr lang="sv-SE" dirty="0">
              <a:ea typeface="+mj-ea"/>
            </a:endParaRPr>
          </a:p>
        </p:txBody>
      </p:sp>
      <p:sp>
        <p:nvSpPr>
          <p:cNvPr id="38915" name="Platshållare för innehåll 5"/>
          <p:cNvSpPr>
            <a:spLocks noGrp="1"/>
          </p:cNvSpPr>
          <p:nvPr>
            <p:ph sz="half" idx="1"/>
          </p:nvPr>
        </p:nvSpPr>
        <p:spPr>
          <a:xfrm>
            <a:off x="457200" y="1600200"/>
            <a:ext cx="3521075" cy="4525963"/>
          </a:xfrm>
        </p:spPr>
        <p:txBody>
          <a:bodyPr/>
          <a:lstStyle/>
          <a:p>
            <a:endParaRPr lang="sv-SE" sz="2400" smtClean="0"/>
          </a:p>
          <a:p>
            <a:endParaRPr lang="sv-SE" sz="2400" smtClean="0"/>
          </a:p>
          <a:p>
            <a:r>
              <a:rPr lang="sv-SE" sz="2400" smtClean="0"/>
              <a:t>1939 infriar Ty resten av Tjeck. </a:t>
            </a:r>
          </a:p>
          <a:p>
            <a:r>
              <a:rPr lang="sv-SE" sz="2400" smtClean="0"/>
              <a:t>Ty har även krav på Danzig i Polen; bygga järnväg genom ”polska korridoren” för att förena Ty och Danzig. </a:t>
            </a:r>
          </a:p>
        </p:txBody>
      </p:sp>
      <p:sp>
        <p:nvSpPr>
          <p:cNvPr id="38916" name="Platshållare för innehåll 6"/>
          <p:cNvSpPr>
            <a:spLocks noGrp="1"/>
          </p:cNvSpPr>
          <p:nvPr>
            <p:ph sz="half" idx="2"/>
          </p:nvPr>
        </p:nvSpPr>
        <p:spPr>
          <a:xfrm>
            <a:off x="4178300" y="1600200"/>
            <a:ext cx="3521075" cy="4525963"/>
          </a:xfrm>
        </p:spPr>
        <p:txBody>
          <a:bodyPr/>
          <a:lstStyle/>
          <a:p>
            <a:endParaRPr lang="sv-SE" sz="2400" smtClean="0"/>
          </a:p>
          <a:p>
            <a:endParaRPr lang="sv-SE" sz="2400" smtClean="0"/>
          </a:p>
          <a:p>
            <a:r>
              <a:rPr lang="sv-SE" sz="2400" smtClean="0"/>
              <a:t>Frankrike och Storbritannien förstår att de måste sätta hårt mot hårt!</a:t>
            </a:r>
          </a:p>
          <a:p>
            <a:r>
              <a:rPr lang="sv-SE" sz="2400" smtClean="0"/>
              <a:t>Polen vägrar de tyska kraven!</a:t>
            </a:r>
          </a:p>
          <a:p>
            <a:r>
              <a:rPr lang="sv-SE" sz="2400" smtClean="0"/>
              <a:t>GB lovar komma till Polens undsättning</a:t>
            </a:r>
          </a:p>
        </p:txBody>
      </p:sp>
      <p:pic>
        <p:nvPicPr>
          <p:cNvPr id="38917" name="Bildobjekt 7" descr="bild på tyskland_flagga.png"/>
          <p:cNvPicPr>
            <a:picLocks noChangeAspect="1"/>
          </p:cNvPicPr>
          <p:nvPr/>
        </p:nvPicPr>
        <p:blipFill>
          <a:blip r:embed="rId2" cstate="print"/>
          <a:srcRect/>
          <a:stretch>
            <a:fillRect/>
          </a:stretch>
        </p:blipFill>
        <p:spPr bwMode="auto">
          <a:xfrm>
            <a:off x="785813" y="1714500"/>
            <a:ext cx="1071562" cy="642938"/>
          </a:xfrm>
          <a:prstGeom prst="rect">
            <a:avLst/>
          </a:prstGeom>
          <a:noFill/>
          <a:ln w="9525">
            <a:noFill/>
            <a:miter lim="800000"/>
            <a:headEnd/>
            <a:tailEnd/>
          </a:ln>
        </p:spPr>
      </p:pic>
      <p:pic>
        <p:nvPicPr>
          <p:cNvPr id="38918" name="Bildobjekt 8" descr="bild på frankrikes flagga.jpg"/>
          <p:cNvPicPr>
            <a:picLocks noChangeAspect="1"/>
          </p:cNvPicPr>
          <p:nvPr/>
        </p:nvPicPr>
        <p:blipFill>
          <a:blip r:embed="rId3" cstate="print"/>
          <a:srcRect/>
          <a:stretch>
            <a:fillRect/>
          </a:stretch>
        </p:blipFill>
        <p:spPr bwMode="auto">
          <a:xfrm>
            <a:off x="4214813" y="1643063"/>
            <a:ext cx="1219200" cy="809625"/>
          </a:xfrm>
          <a:prstGeom prst="rect">
            <a:avLst/>
          </a:prstGeom>
          <a:noFill/>
          <a:ln w="9525">
            <a:noFill/>
            <a:miter lim="800000"/>
            <a:headEnd/>
            <a:tailEnd/>
          </a:ln>
        </p:spPr>
      </p:pic>
      <p:pic>
        <p:nvPicPr>
          <p:cNvPr id="38919" name="Bildobjekt 9" descr="bild på storbritanniens-flagga.png"/>
          <p:cNvPicPr>
            <a:picLocks noChangeAspect="1"/>
          </p:cNvPicPr>
          <p:nvPr/>
        </p:nvPicPr>
        <p:blipFill>
          <a:blip r:embed="rId4" cstate="print"/>
          <a:srcRect/>
          <a:stretch>
            <a:fillRect/>
          </a:stretch>
        </p:blipFill>
        <p:spPr bwMode="auto">
          <a:xfrm>
            <a:off x="5786438" y="1643063"/>
            <a:ext cx="1524000" cy="76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defRPr/>
            </a:pPr>
            <a:r>
              <a:rPr lang="sv-SE" dirty="0" smtClean="0">
                <a:ea typeface="+mj-ea"/>
              </a:rPr>
              <a:t>Molotov- och ribbentroppakten 1939</a:t>
            </a:r>
            <a:endParaRPr lang="sv-SE" dirty="0">
              <a:ea typeface="+mj-ea"/>
            </a:endParaRPr>
          </a:p>
        </p:txBody>
      </p:sp>
      <p:sp>
        <p:nvSpPr>
          <p:cNvPr id="39939" name="Platshållare för innehåll 5"/>
          <p:cNvSpPr>
            <a:spLocks noGrp="1"/>
          </p:cNvSpPr>
          <p:nvPr>
            <p:ph sz="half" idx="1"/>
          </p:nvPr>
        </p:nvSpPr>
        <p:spPr>
          <a:xfrm>
            <a:off x="457200" y="1600200"/>
            <a:ext cx="3521075" cy="4525963"/>
          </a:xfrm>
        </p:spPr>
        <p:txBody>
          <a:bodyPr/>
          <a:lstStyle/>
          <a:p>
            <a:r>
              <a:rPr lang="sv-SE" sz="2200" smtClean="0"/>
              <a:t>En ”icke-angreppspakt” mellan Tyskland och Sovjet som sa att de inte skulle angripa varandra.  </a:t>
            </a:r>
          </a:p>
          <a:p>
            <a:r>
              <a:rPr lang="sv-SE" sz="2200" smtClean="0"/>
              <a:t>Sa också att om det ena landet startade ett krig med ett tredje land skulle det andra landet ej lägga sig i.</a:t>
            </a:r>
          </a:p>
          <a:p>
            <a:r>
              <a:rPr lang="sv-SE" sz="2200" smtClean="0"/>
              <a:t>Oväntat avtal pga. Hitlers kommunisthat!</a:t>
            </a:r>
          </a:p>
        </p:txBody>
      </p:sp>
      <p:pic>
        <p:nvPicPr>
          <p:cNvPr id="39940" name="Platshållare för innehåll 6" descr="bild på MolotovRibbentropStalin.jpg"/>
          <p:cNvPicPr>
            <a:picLocks noGrp="1" noChangeAspect="1"/>
          </p:cNvPicPr>
          <p:nvPr>
            <p:ph sz="half" idx="2"/>
          </p:nvPr>
        </p:nvPicPr>
        <p:blipFill>
          <a:blip r:embed="rId2" cstate="print"/>
          <a:srcRect/>
          <a:stretch>
            <a:fillRect/>
          </a:stretch>
        </p:blipFill>
        <p:spPr>
          <a:xfrm>
            <a:off x="4178300" y="1657350"/>
            <a:ext cx="3521075" cy="44116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Molotov- och ribbentroppakten 1939</a:t>
            </a:r>
            <a:endParaRPr lang="sv-SE" dirty="0">
              <a:ea typeface="+mj-ea"/>
            </a:endParaRPr>
          </a:p>
        </p:txBody>
      </p:sp>
      <p:sp>
        <p:nvSpPr>
          <p:cNvPr id="40963" name="Platshållare för innehåll 4"/>
          <p:cNvSpPr>
            <a:spLocks noGrp="1"/>
          </p:cNvSpPr>
          <p:nvPr>
            <p:ph idx="1"/>
          </p:nvPr>
        </p:nvSpPr>
        <p:spPr/>
        <p:txBody>
          <a:bodyPr/>
          <a:lstStyle/>
          <a:p>
            <a:r>
              <a:rPr lang="sv-SE" smtClean="0"/>
              <a:t>Orsaken till pakten:</a:t>
            </a:r>
          </a:p>
          <a:p>
            <a:r>
              <a:rPr lang="sv-SE" smtClean="0"/>
              <a:t>Tyskland ha ryggen fri mot Sovjet om de ville anfalla Polen och om de skulle hamna i krig med Frankrike och GB skulle de inte behöva riskera att bli anfallna av Sovjet.</a:t>
            </a:r>
          </a:p>
          <a:p>
            <a:r>
              <a:rPr lang="sv-SE" smtClean="0"/>
              <a:t>Sovjet litade inte på västmakterna, därför gick de med. </a:t>
            </a:r>
          </a:p>
          <a:p>
            <a:r>
              <a:rPr lang="sv-SE" smtClean="0"/>
              <a:t>Fanns hemligt intresseområde: Ty få Polen och delar av Balkanhalvön, Sovjet få Baltiska staterna och Finland!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Molotov- och ribbentroppakten 1939</a:t>
            </a:r>
            <a:endParaRPr lang="sv-SE" dirty="0">
              <a:ea typeface="+mj-ea"/>
            </a:endParaRPr>
          </a:p>
        </p:txBody>
      </p:sp>
      <p:pic>
        <p:nvPicPr>
          <p:cNvPr id="41987" name="Platshållare för innehåll 3" descr="432PX-~1.GIF"/>
          <p:cNvPicPr>
            <a:picLocks noGrp="1" noChangeAspect="1"/>
          </p:cNvPicPr>
          <p:nvPr>
            <p:ph idx="1"/>
          </p:nvPr>
        </p:nvPicPr>
        <p:blipFill>
          <a:blip r:embed="rId2" cstate="print"/>
          <a:srcRect/>
          <a:stretch>
            <a:fillRect/>
          </a:stretch>
        </p:blipFill>
        <p:spPr>
          <a:xfrm>
            <a:off x="1714500" y="1609725"/>
            <a:ext cx="4714875" cy="48910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pPr>
              <a:defRPr/>
            </a:pPr>
            <a:r>
              <a:rPr lang="sv-SE" dirty="0" smtClean="0">
                <a:ea typeface="+mj-ea"/>
              </a:rPr>
              <a:t>Tiden mellan två världskrig!</a:t>
            </a:r>
            <a:endParaRPr lang="sv-SE" dirty="0">
              <a:ea typeface="+mj-ea"/>
            </a:endParaRPr>
          </a:p>
        </p:txBody>
      </p:sp>
      <p:sp>
        <p:nvSpPr>
          <p:cNvPr id="15363" name="Platshållare för text 8"/>
          <p:cNvSpPr>
            <a:spLocks noGrp="1"/>
          </p:cNvSpPr>
          <p:nvPr>
            <p:ph type="body" sz="half" idx="2"/>
          </p:nvPr>
        </p:nvSpPr>
        <p:spPr>
          <a:xfrm>
            <a:off x="5389563" y="3282950"/>
            <a:ext cx="3429000" cy="1920875"/>
          </a:xfrm>
        </p:spPr>
        <p:txBody>
          <a:bodyPr/>
          <a:lstStyle/>
          <a:p>
            <a:pPr>
              <a:spcBef>
                <a:spcPct val="0"/>
              </a:spcBef>
            </a:pPr>
            <a:r>
              <a:rPr lang="sv-SE" sz="2000" smtClean="0">
                <a:solidFill>
                  <a:schemeClr val="bg1"/>
                </a:solidFill>
              </a:rPr>
              <a:t>Efter första världskriget fanns en otrolig krigströtthet. Man ville att det aldrig mer skulle bli krig. Nu väntade bättre tider!</a:t>
            </a:r>
          </a:p>
        </p:txBody>
      </p:sp>
      <p:pic>
        <p:nvPicPr>
          <p:cNvPr id="10" name="Platshållare för bild 9" descr="bild på karta från mellankrigstiden.gif"/>
          <p:cNvPicPr>
            <a:picLocks noGrp="1" noChangeAspect="1"/>
          </p:cNvPicPr>
          <p:nvPr>
            <p:ph type="pic" idx="1"/>
          </p:nvPr>
        </p:nvPicPr>
        <p:blipFill>
          <a:blip r:embed="rId2" cstate="print"/>
          <a:srcRect t="13694" b="13694"/>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Varför gav väst efter?</a:t>
            </a:r>
            <a:endParaRPr lang="sv-SE" dirty="0">
              <a:ea typeface="+mj-ea"/>
            </a:endParaRPr>
          </a:p>
        </p:txBody>
      </p:sp>
      <p:sp>
        <p:nvSpPr>
          <p:cNvPr id="43011" name="Platshållare för innehåll 2"/>
          <p:cNvSpPr>
            <a:spLocks noGrp="1"/>
          </p:cNvSpPr>
          <p:nvPr>
            <p:ph idx="1"/>
          </p:nvPr>
        </p:nvSpPr>
        <p:spPr/>
        <p:txBody>
          <a:bodyPr/>
          <a:lstStyle/>
          <a:p>
            <a:r>
              <a:rPr lang="sv-SE" smtClean="0"/>
              <a:t>Man ville inte ha krig igen! WW1!</a:t>
            </a:r>
          </a:p>
          <a:p>
            <a:r>
              <a:rPr lang="sv-SE" smtClean="0"/>
              <a:t>Misstro mot Versaillesfördraget; varit för hårda mot Ty!</a:t>
            </a:r>
          </a:p>
          <a:p>
            <a:r>
              <a:rPr lang="sv-SE" smtClean="0"/>
              <a:t>Hotet från Sovjet; de ville uttalat hjälpa andra kommunistpartier i andra stater. Ty blev därför ett skydd mot Sovjet och därför lät man Ty få de landområden de ville ha.</a:t>
            </a:r>
          </a:p>
          <a:p>
            <a:r>
              <a:rPr lang="sv-SE" smtClean="0"/>
              <a:t>Dålig ekonomi; man ville ej ha krig igen pga. den dåliga ekonomin.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krigsutbrottet</a:t>
            </a:r>
            <a:endParaRPr lang="sv-SE" dirty="0">
              <a:ea typeface="+mj-ea"/>
            </a:endParaRPr>
          </a:p>
        </p:txBody>
      </p:sp>
      <p:sp>
        <p:nvSpPr>
          <p:cNvPr id="44035" name="Platshållare för innehåll 2"/>
          <p:cNvSpPr>
            <a:spLocks noGrp="1"/>
          </p:cNvSpPr>
          <p:nvPr>
            <p:ph idx="1"/>
          </p:nvPr>
        </p:nvSpPr>
        <p:spPr/>
        <p:txBody>
          <a:bodyPr/>
          <a:lstStyle/>
          <a:p>
            <a:r>
              <a:rPr lang="sv-SE" smtClean="0"/>
              <a:t>1 september 1939 inleds det som kommer att bli Andra Världskriget, genom att Ty anfaller Polen.</a:t>
            </a:r>
          </a:p>
          <a:p>
            <a:r>
              <a:rPr lang="sv-SE" smtClean="0"/>
              <a:t>3 sept. förklarar GB och Fra Tyskland krig.</a:t>
            </a:r>
          </a:p>
          <a:p>
            <a:r>
              <a:rPr lang="sv-SE" smtClean="0"/>
              <a:t>Från öst anfaller Sovjet Polen den 17 sept. och 4 veckor efter krigsutbrottet ger Polen upp.</a:t>
            </a:r>
          </a:p>
          <a:p>
            <a:r>
              <a:rPr lang="sv-SE" smtClean="0"/>
              <a:t>Polen delas, enligt Molotov-Ribbentroppakten, mellan Ty och 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Sovjet vill ha Baltikum</a:t>
            </a:r>
            <a:endParaRPr lang="sv-SE" dirty="0">
              <a:ea typeface="+mj-ea"/>
            </a:endParaRPr>
          </a:p>
        </p:txBody>
      </p:sp>
      <p:sp>
        <p:nvSpPr>
          <p:cNvPr id="45059" name="Platshållare för innehåll 2"/>
          <p:cNvSpPr>
            <a:spLocks noGrp="1"/>
          </p:cNvSpPr>
          <p:nvPr>
            <p:ph idx="1"/>
          </p:nvPr>
        </p:nvSpPr>
        <p:spPr/>
        <p:txBody>
          <a:bodyPr/>
          <a:lstStyle/>
          <a:p>
            <a:r>
              <a:rPr lang="sv-SE" smtClean="0"/>
              <a:t>Stalin och Hitler bestämmer att Sovjet skall få överta Baltikum. </a:t>
            </a:r>
          </a:p>
          <a:p>
            <a:r>
              <a:rPr lang="sv-SE" smtClean="0"/>
              <a:t>Sovjet får rätt att ha militärbaser i Baltikum, vilket de också vill ha i Finland.</a:t>
            </a:r>
          </a:p>
          <a:p>
            <a:r>
              <a:rPr lang="sv-SE" smtClean="0"/>
              <a:t>Finland vägrar detta	     Finska Vinterkriget 1939-1940.</a:t>
            </a:r>
          </a:p>
          <a:p>
            <a:endParaRPr lang="sv-SE" smtClean="0"/>
          </a:p>
          <a:p>
            <a:pPr>
              <a:buFont typeface="Wingdings 2" pitchFamily="-111" charset="2"/>
              <a:buNone/>
            </a:pPr>
            <a:r>
              <a:rPr lang="sv-SE" smtClean="0"/>
              <a:t> </a:t>
            </a:r>
          </a:p>
        </p:txBody>
      </p:sp>
      <p:sp>
        <p:nvSpPr>
          <p:cNvPr id="4" name="Höger 3"/>
          <p:cNvSpPr/>
          <p:nvPr/>
        </p:nvSpPr>
        <p:spPr>
          <a:xfrm>
            <a:off x="4000500" y="3500438"/>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Finska vinterkriget</a:t>
            </a:r>
            <a:endParaRPr lang="sv-SE" dirty="0">
              <a:ea typeface="+mj-ea"/>
            </a:endParaRPr>
          </a:p>
        </p:txBody>
      </p:sp>
      <p:sp>
        <p:nvSpPr>
          <p:cNvPr id="46083" name="Platshållare för text 4"/>
          <p:cNvSpPr>
            <a:spLocks noGrp="1"/>
          </p:cNvSpPr>
          <p:nvPr>
            <p:ph type="body" sz="half" idx="2"/>
          </p:nvPr>
        </p:nvSpPr>
        <p:spPr>
          <a:xfrm>
            <a:off x="5389563" y="3282950"/>
            <a:ext cx="3429000" cy="3575050"/>
          </a:xfrm>
        </p:spPr>
        <p:txBody>
          <a:bodyPr/>
          <a:lstStyle/>
          <a:p>
            <a:pPr>
              <a:spcBef>
                <a:spcPct val="0"/>
              </a:spcBef>
              <a:buFont typeface="Arial" charset="0"/>
              <a:buChar char="•"/>
            </a:pPr>
            <a:r>
              <a:rPr lang="sv-SE" sz="1800" b="1" smtClean="0">
                <a:solidFill>
                  <a:schemeClr val="bg1"/>
                </a:solidFill>
              </a:rPr>
              <a:t>Ryssland hade överläge militärt, men det gick ändå dåligt för dem. </a:t>
            </a:r>
          </a:p>
          <a:p>
            <a:pPr>
              <a:spcBef>
                <a:spcPct val="0"/>
              </a:spcBef>
              <a:buFont typeface="Arial" charset="0"/>
              <a:buChar char="•"/>
            </a:pPr>
            <a:r>
              <a:rPr lang="sv-SE" sz="1800" b="1" smtClean="0">
                <a:solidFill>
                  <a:schemeClr val="bg1"/>
                </a:solidFill>
              </a:rPr>
              <a:t>Detta berodde på att de finska soldaterna var mer vana vid att strida i vintermiljö, där -40 grader inte var ovanligt. </a:t>
            </a:r>
          </a:p>
          <a:p>
            <a:pPr>
              <a:spcBef>
                <a:spcPct val="0"/>
              </a:spcBef>
              <a:buFont typeface="Arial" charset="0"/>
              <a:buChar char="•"/>
            </a:pPr>
            <a:r>
              <a:rPr lang="sv-SE" sz="1800" b="1" smtClean="0">
                <a:solidFill>
                  <a:schemeClr val="bg1"/>
                </a:solidFill>
              </a:rPr>
              <a:t>De tog sig lätt fram på skidor klädda i vita uniformer och de var därav svåra att upptäcka.</a:t>
            </a:r>
          </a:p>
          <a:p>
            <a:pPr>
              <a:spcBef>
                <a:spcPct val="0"/>
              </a:spcBef>
              <a:buFont typeface="Arial" charset="0"/>
              <a:buChar char="•"/>
            </a:pPr>
            <a:r>
              <a:rPr lang="sv-SE" sz="1800" b="1" smtClean="0">
                <a:solidFill>
                  <a:schemeClr val="bg1"/>
                </a:solidFill>
              </a:rPr>
              <a:t>Blev ett form av gerillakrig.</a:t>
            </a:r>
          </a:p>
          <a:p>
            <a:pPr>
              <a:spcBef>
                <a:spcPct val="0"/>
              </a:spcBef>
            </a:pPr>
            <a:endParaRPr lang="sv-SE" sz="1800" smtClean="0">
              <a:solidFill>
                <a:schemeClr val="bg1"/>
              </a:solidFill>
            </a:endParaRPr>
          </a:p>
        </p:txBody>
      </p:sp>
      <p:pic>
        <p:nvPicPr>
          <p:cNvPr id="4" name="Platshållare för innehåll 3" descr="bild på finska vinterkriget.jpg"/>
          <p:cNvPicPr>
            <a:picLocks noGrp="1" noChangeAspect="1"/>
          </p:cNvPicPr>
          <p:nvPr>
            <p:ph type="pic" idx="1"/>
          </p:nvPr>
        </p:nvPicPr>
        <p:blipFill>
          <a:blip r:embed="rId2" cstate="print"/>
          <a:srcRect l="18488" r="18488"/>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Finska vinterkriget</a:t>
            </a:r>
            <a:endParaRPr lang="sv-SE" dirty="0">
              <a:ea typeface="+mj-ea"/>
            </a:endParaRPr>
          </a:p>
        </p:txBody>
      </p:sp>
      <p:sp>
        <p:nvSpPr>
          <p:cNvPr id="47107" name="Platshållare för innehåll 5"/>
          <p:cNvSpPr>
            <a:spLocks noGrp="1"/>
          </p:cNvSpPr>
          <p:nvPr>
            <p:ph sz="half" idx="1"/>
          </p:nvPr>
        </p:nvSpPr>
        <p:spPr>
          <a:xfrm>
            <a:off x="457200" y="1600200"/>
            <a:ext cx="3521075" cy="4525963"/>
          </a:xfrm>
        </p:spPr>
        <p:txBody>
          <a:bodyPr/>
          <a:lstStyle/>
          <a:p>
            <a:r>
              <a:rPr lang="sv-SE" smtClean="0"/>
              <a:t>Dålig klädsel</a:t>
            </a:r>
          </a:p>
        </p:txBody>
      </p:sp>
      <p:sp>
        <p:nvSpPr>
          <p:cNvPr id="47108" name="Platshållare för innehåll 8"/>
          <p:cNvSpPr>
            <a:spLocks noGrp="1"/>
          </p:cNvSpPr>
          <p:nvPr>
            <p:ph sz="half" idx="2"/>
          </p:nvPr>
        </p:nvSpPr>
        <p:spPr>
          <a:xfrm>
            <a:off x="4178300" y="1600200"/>
            <a:ext cx="3521075" cy="4525963"/>
          </a:xfrm>
        </p:spPr>
        <p:txBody>
          <a:bodyPr/>
          <a:lstStyle/>
          <a:p>
            <a:r>
              <a:rPr lang="sv-SE" smtClean="0"/>
              <a:t>Sovjetisk propaganda</a:t>
            </a:r>
          </a:p>
        </p:txBody>
      </p:sp>
      <p:pic>
        <p:nvPicPr>
          <p:cNvPr id="47109" name="Bildobjekt 9" descr="bild på finska soldater i gamla kläder.jpg"/>
          <p:cNvPicPr>
            <a:picLocks noChangeAspect="1"/>
          </p:cNvPicPr>
          <p:nvPr/>
        </p:nvPicPr>
        <p:blipFill>
          <a:blip r:embed="rId2" cstate="print"/>
          <a:srcRect/>
          <a:stretch>
            <a:fillRect/>
          </a:stretch>
        </p:blipFill>
        <p:spPr bwMode="auto">
          <a:xfrm>
            <a:off x="357188" y="2143125"/>
            <a:ext cx="3571875" cy="4129088"/>
          </a:xfrm>
          <a:prstGeom prst="rect">
            <a:avLst/>
          </a:prstGeom>
          <a:noFill/>
          <a:ln w="9525">
            <a:noFill/>
            <a:miter lim="800000"/>
            <a:headEnd/>
            <a:tailEnd/>
          </a:ln>
        </p:spPr>
      </p:pic>
      <p:pic>
        <p:nvPicPr>
          <p:cNvPr id="47110" name="Bildobjekt 10" descr="bild på sovjetisk propaganda under fiska vinterkriget.jpg"/>
          <p:cNvPicPr>
            <a:picLocks noChangeAspect="1"/>
          </p:cNvPicPr>
          <p:nvPr/>
        </p:nvPicPr>
        <p:blipFill>
          <a:blip r:embed="rId3" cstate="print"/>
          <a:srcRect/>
          <a:stretch>
            <a:fillRect/>
          </a:stretch>
        </p:blipFill>
        <p:spPr bwMode="auto">
          <a:xfrm>
            <a:off x="4429125" y="2857500"/>
            <a:ext cx="3690938" cy="34051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Finlands sak är vår!</a:t>
            </a:r>
            <a:endParaRPr lang="sv-SE" dirty="0">
              <a:ea typeface="+mj-ea"/>
            </a:endParaRPr>
          </a:p>
        </p:txBody>
      </p:sp>
      <p:sp>
        <p:nvSpPr>
          <p:cNvPr id="48131" name="Platshållare för innehåll 2"/>
          <p:cNvSpPr>
            <a:spLocks noGrp="1"/>
          </p:cNvSpPr>
          <p:nvPr>
            <p:ph sz="half" idx="1"/>
          </p:nvPr>
        </p:nvSpPr>
        <p:spPr>
          <a:xfrm>
            <a:off x="457200" y="1600200"/>
            <a:ext cx="3521075" cy="4829175"/>
          </a:xfrm>
        </p:spPr>
        <p:txBody>
          <a:bodyPr/>
          <a:lstStyle/>
          <a:p>
            <a:r>
              <a:rPr lang="sv-SE" sz="2400" smtClean="0"/>
              <a:t>Sverige engagerade i kriget 	rädsla för ”ryssen”.</a:t>
            </a:r>
          </a:p>
          <a:p>
            <a:r>
              <a:rPr lang="sv-SE" sz="2400" smtClean="0"/>
              <a:t>Sympati med Finland.</a:t>
            </a:r>
          </a:p>
          <a:p>
            <a:r>
              <a:rPr lang="sv-SE" sz="2400" smtClean="0"/>
              <a:t>8260 svenska soldater skickades till Finland via Finlandskomittéen. </a:t>
            </a:r>
          </a:p>
          <a:p>
            <a:r>
              <a:rPr lang="sv-SE" sz="2400" smtClean="0"/>
              <a:t>Sveriges hjälp kan ha räddat den finska självständighets-känslan!</a:t>
            </a:r>
          </a:p>
          <a:p>
            <a:endParaRPr lang="sv-SE" sz="2400" smtClean="0"/>
          </a:p>
        </p:txBody>
      </p:sp>
      <p:pic>
        <p:nvPicPr>
          <p:cNvPr id="48132" name="Platshållare för innehåll 5" descr="bild på finlands sak är vår.jpg"/>
          <p:cNvPicPr>
            <a:picLocks noGrp="1" noChangeAspect="1"/>
          </p:cNvPicPr>
          <p:nvPr>
            <p:ph sz="half" idx="2"/>
          </p:nvPr>
        </p:nvPicPr>
        <p:blipFill>
          <a:blip r:embed="rId2" cstate="print"/>
          <a:srcRect/>
          <a:stretch>
            <a:fillRect/>
          </a:stretch>
        </p:blipFill>
        <p:spPr>
          <a:xfrm>
            <a:off x="4572000" y="1643063"/>
            <a:ext cx="3087688" cy="4538662"/>
          </a:xfrm>
        </p:spPr>
      </p:pic>
      <p:sp>
        <p:nvSpPr>
          <p:cNvPr id="5" name="Höger 4"/>
          <p:cNvSpPr/>
          <p:nvPr/>
        </p:nvSpPr>
        <p:spPr>
          <a:xfrm flipV="1">
            <a:off x="1785938" y="2143125"/>
            <a:ext cx="42862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pPr>
              <a:defRPr/>
            </a:pPr>
            <a:r>
              <a:rPr lang="sv-SE" dirty="0" smtClean="0">
                <a:ea typeface="+mj-ea"/>
              </a:rPr>
              <a:t>Finlands sak är vår!</a:t>
            </a:r>
            <a:endParaRPr lang="sv-SE" dirty="0">
              <a:ea typeface="+mj-ea"/>
            </a:endParaRPr>
          </a:p>
        </p:txBody>
      </p:sp>
      <p:pic>
        <p:nvPicPr>
          <p:cNvPr id="49155" name="Platshållare för bild 7" descr="bild på finska Carl_Gustaf_Emil_Mannerheim.jpg"/>
          <p:cNvPicPr>
            <a:picLocks noGrp="1" noChangeAspect="1"/>
          </p:cNvPicPr>
          <p:nvPr>
            <p:ph sz="half" idx="1"/>
          </p:nvPr>
        </p:nvPicPr>
        <p:blipFill>
          <a:blip r:embed="rId2" cstate="print"/>
          <a:srcRect/>
          <a:stretch>
            <a:fillRect/>
          </a:stretch>
        </p:blipFill>
        <p:spPr>
          <a:xfrm>
            <a:off x="788988" y="1600200"/>
            <a:ext cx="2857500" cy="4525963"/>
          </a:xfrm>
        </p:spPr>
      </p:pic>
      <p:sp>
        <p:nvSpPr>
          <p:cNvPr id="49156" name="Platshållare för text 6"/>
          <p:cNvSpPr>
            <a:spLocks noGrp="1"/>
          </p:cNvSpPr>
          <p:nvPr>
            <p:ph sz="half" idx="2"/>
          </p:nvPr>
        </p:nvSpPr>
        <p:spPr>
          <a:xfrm>
            <a:off x="4178300" y="1600200"/>
            <a:ext cx="3521075" cy="4525963"/>
          </a:xfrm>
        </p:spPr>
        <p:txBody>
          <a:bodyPr/>
          <a:lstStyle/>
          <a:p>
            <a:r>
              <a:rPr lang="sv-SE" sz="2000" i="1" smtClean="0"/>
              <a:t>”Utan den generösa hjälp i vapen och utrustning Sverige och Västmakterna givit oss, hade ett så långvarigt motstånd som vårt varit omöjligt gentemot de oräkneliga kanoner, tanks och flygmaskiner, som satts in mot oss.</a:t>
            </a:r>
            <a:r>
              <a:rPr lang="sv-SE" sz="2000" smtClean="0"/>
              <a:t> ”</a:t>
            </a:r>
            <a:endParaRPr lang="sv-SE" sz="2000" b="1" smtClean="0"/>
          </a:p>
          <a:p>
            <a:r>
              <a:rPr lang="sv-SE" sz="2000" smtClean="0"/>
              <a:t> — Fältmarskalk Gustav Mannerheim, efter vinterkriget.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Finska vinterkriget - konsekvenser</a:t>
            </a:r>
            <a:endParaRPr lang="sv-SE" dirty="0">
              <a:ea typeface="+mj-ea"/>
            </a:endParaRPr>
          </a:p>
        </p:txBody>
      </p:sp>
      <p:sp>
        <p:nvSpPr>
          <p:cNvPr id="50179" name="Platshållare för innehåll 4"/>
          <p:cNvSpPr>
            <a:spLocks noGrp="1"/>
          </p:cNvSpPr>
          <p:nvPr>
            <p:ph idx="1"/>
          </p:nvPr>
        </p:nvSpPr>
        <p:spPr/>
        <p:txBody>
          <a:bodyPr/>
          <a:lstStyle/>
          <a:p>
            <a:r>
              <a:rPr lang="sv-SE" smtClean="0"/>
              <a:t>Finland klarade att hålla stånd mellan november 1939 – mars 1940.</a:t>
            </a:r>
          </a:p>
          <a:p>
            <a:r>
              <a:rPr lang="sv-SE" smtClean="0"/>
              <a:t>De blev beundrade medan Ryssland blev bespottade.</a:t>
            </a:r>
          </a:p>
          <a:p>
            <a:r>
              <a:rPr lang="sv-SE" smtClean="0"/>
              <a:t>Konsekvenserna för Finland blev att Finland fick avstå Karelen, Viborg, Kexholm.</a:t>
            </a:r>
          </a:p>
          <a:p>
            <a:r>
              <a:rPr lang="sv-SE" smtClean="0"/>
              <a:t>Finland förlorade drygt 24 000 soldater.</a:t>
            </a:r>
          </a:p>
          <a:p>
            <a:r>
              <a:rPr lang="sv-SE" smtClean="0"/>
              <a:t>Andra konsekvenser: de många finska barn som sändes till Sverige. </a:t>
            </a:r>
          </a:p>
          <a:p>
            <a:endParaRPr lang="sv-SE"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defRPr/>
            </a:pPr>
            <a:r>
              <a:rPr lang="sv-SE" dirty="0" smtClean="0">
                <a:ea typeface="+mj-ea"/>
              </a:rPr>
              <a:t>De finska krigsbarnen</a:t>
            </a:r>
            <a:endParaRPr lang="sv-SE" dirty="0">
              <a:ea typeface="+mj-ea"/>
            </a:endParaRPr>
          </a:p>
        </p:txBody>
      </p:sp>
      <p:pic>
        <p:nvPicPr>
          <p:cNvPr id="51203" name="Platshållare för innehåll 6" descr="bild på finska krigsbarn.jpg"/>
          <p:cNvPicPr>
            <a:picLocks noGrp="1" noChangeAspect="1"/>
          </p:cNvPicPr>
          <p:nvPr>
            <p:ph sz="half" idx="1"/>
          </p:nvPr>
        </p:nvPicPr>
        <p:blipFill>
          <a:blip r:embed="rId2" cstate="print"/>
          <a:srcRect/>
          <a:stretch>
            <a:fillRect/>
          </a:stretch>
        </p:blipFill>
        <p:spPr>
          <a:xfrm>
            <a:off x="585788" y="1600200"/>
            <a:ext cx="3263900" cy="4525963"/>
          </a:xfrm>
        </p:spPr>
      </p:pic>
      <p:sp>
        <p:nvSpPr>
          <p:cNvPr id="51204" name="Platshållare för innehåll 5"/>
          <p:cNvSpPr>
            <a:spLocks noGrp="1"/>
          </p:cNvSpPr>
          <p:nvPr>
            <p:ph sz="half" idx="2"/>
          </p:nvPr>
        </p:nvSpPr>
        <p:spPr>
          <a:xfrm>
            <a:off x="4178300" y="1600200"/>
            <a:ext cx="3521075" cy="4525963"/>
          </a:xfrm>
        </p:spPr>
        <p:txBody>
          <a:bodyPr/>
          <a:lstStyle/>
          <a:p>
            <a:r>
              <a:rPr lang="sv-SE" sz="2400" smtClean="0"/>
              <a:t>72 000 barn skickades från Finland under kriget, till Sverige. </a:t>
            </a:r>
          </a:p>
          <a:p>
            <a:r>
              <a:rPr lang="sv-SE" sz="2400" smtClean="0"/>
              <a:t>15 000 av dessa adopterades av svenska familjer och återvände aldrig till Finland.</a:t>
            </a:r>
          </a:p>
          <a:p>
            <a:r>
              <a:rPr lang="sv-SE" sz="2400" smtClean="0"/>
              <a:t>Många ville hjälpa Finland pga. den starka samhörighetskänslan.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Danmark intas!</a:t>
            </a:r>
            <a:endParaRPr lang="sv-SE" dirty="0">
              <a:ea typeface="+mj-ea"/>
            </a:endParaRPr>
          </a:p>
        </p:txBody>
      </p:sp>
      <p:pic>
        <p:nvPicPr>
          <p:cNvPr id="52227" name="Platshållare för innehåll 3" descr="bild på tysk tidning, intar Danmark.jpg"/>
          <p:cNvPicPr>
            <a:picLocks noGrp="1" noChangeAspect="1"/>
          </p:cNvPicPr>
          <p:nvPr>
            <p:ph idx="1"/>
          </p:nvPr>
        </p:nvPicPr>
        <p:blipFill>
          <a:blip r:embed="rId2" cstate="print"/>
          <a:srcRect/>
          <a:stretch>
            <a:fillRect/>
          </a:stretch>
        </p:blipFill>
        <p:spPr>
          <a:xfrm>
            <a:off x="444500" y="1892300"/>
            <a:ext cx="7199313" cy="41798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eaLnBrk="1" fontAlgn="auto" hangingPunct="1">
              <a:spcAft>
                <a:spcPts val="0"/>
              </a:spcAft>
              <a:defRPr/>
            </a:pPr>
            <a:r>
              <a:rPr lang="sv-SE" dirty="0" smtClean="0">
                <a:ea typeface="+mj-ea"/>
              </a:rPr>
              <a:t>Världen under 1918 - 1929</a:t>
            </a:r>
            <a:endParaRPr lang="sv-SE" dirty="0">
              <a:ea typeface="+mj-ea"/>
            </a:endParaRPr>
          </a:p>
        </p:txBody>
      </p:sp>
      <p:sp>
        <p:nvSpPr>
          <p:cNvPr id="16387" name="Platshållare för innehåll 2"/>
          <p:cNvSpPr>
            <a:spLocks noGrp="1"/>
          </p:cNvSpPr>
          <p:nvPr>
            <p:ph type="body" sz="half" idx="2"/>
          </p:nvPr>
        </p:nvSpPr>
        <p:spPr>
          <a:xfrm>
            <a:off x="5389563" y="3282950"/>
            <a:ext cx="3429000" cy="3289300"/>
          </a:xfrm>
        </p:spPr>
        <p:txBody>
          <a:bodyPr/>
          <a:lstStyle/>
          <a:p>
            <a:pPr eaLnBrk="1" hangingPunct="1">
              <a:lnSpc>
                <a:spcPct val="90000"/>
              </a:lnSpc>
              <a:spcBef>
                <a:spcPct val="0"/>
              </a:spcBef>
              <a:buFont typeface="Arial" charset="0"/>
              <a:buChar char="•"/>
            </a:pPr>
            <a:r>
              <a:rPr lang="sv-SE" sz="1800" smtClean="0">
                <a:solidFill>
                  <a:schemeClr val="bg1"/>
                </a:solidFill>
              </a:rPr>
              <a:t> Goda tider fram till 1929 =”Det glada 20-talet” </a:t>
            </a:r>
          </a:p>
          <a:p>
            <a:pPr eaLnBrk="1" hangingPunct="1">
              <a:lnSpc>
                <a:spcPct val="90000"/>
              </a:lnSpc>
              <a:spcBef>
                <a:spcPct val="0"/>
              </a:spcBef>
              <a:buFont typeface="Arial" charset="0"/>
              <a:buChar char="•"/>
            </a:pPr>
            <a:r>
              <a:rPr lang="sv-SE" sz="1800" smtClean="0">
                <a:solidFill>
                  <a:schemeClr val="bg1"/>
                </a:solidFill>
              </a:rPr>
              <a:t>God industriell utveckling, mode m.m.</a:t>
            </a:r>
          </a:p>
          <a:p>
            <a:pPr eaLnBrk="1" hangingPunct="1">
              <a:lnSpc>
                <a:spcPct val="90000"/>
              </a:lnSpc>
              <a:spcBef>
                <a:spcPct val="0"/>
              </a:spcBef>
              <a:buFont typeface="Arial" charset="0"/>
              <a:buChar char="•"/>
            </a:pPr>
            <a:r>
              <a:rPr lang="sv-SE" sz="1800" smtClean="0">
                <a:solidFill>
                  <a:schemeClr val="bg1"/>
                </a:solidFill>
              </a:rPr>
              <a:t>Uppfinningar: lastbilar, kylskåp m.m.</a:t>
            </a:r>
          </a:p>
          <a:p>
            <a:pPr eaLnBrk="1" hangingPunct="1">
              <a:lnSpc>
                <a:spcPct val="90000"/>
              </a:lnSpc>
              <a:spcBef>
                <a:spcPct val="0"/>
              </a:spcBef>
              <a:buFont typeface="Arial" charset="0"/>
              <a:buChar char="•"/>
            </a:pPr>
            <a:r>
              <a:rPr lang="sv-SE" sz="1800" smtClean="0">
                <a:solidFill>
                  <a:schemeClr val="bg1"/>
                </a:solidFill>
              </a:rPr>
              <a:t>Kriget hade visat att det gamla inte fungerade 	   bygga nytt!</a:t>
            </a:r>
          </a:p>
          <a:p>
            <a:pPr eaLnBrk="1" hangingPunct="1">
              <a:lnSpc>
                <a:spcPct val="90000"/>
              </a:lnSpc>
              <a:spcBef>
                <a:spcPct val="0"/>
              </a:spcBef>
              <a:buFont typeface="Arial" charset="0"/>
              <a:buChar char="•"/>
            </a:pPr>
            <a:r>
              <a:rPr lang="sv-SE" sz="1800" smtClean="0">
                <a:solidFill>
                  <a:schemeClr val="bg1"/>
                </a:solidFill>
              </a:rPr>
              <a:t>Kulturen blomstrade      bio, jazz, Hollywood.</a:t>
            </a:r>
          </a:p>
          <a:p>
            <a:pPr eaLnBrk="1" hangingPunct="1">
              <a:lnSpc>
                <a:spcPct val="90000"/>
              </a:lnSpc>
              <a:spcBef>
                <a:spcPct val="0"/>
              </a:spcBef>
              <a:buFont typeface="Arial" charset="0"/>
              <a:buChar char="•"/>
            </a:pPr>
            <a:r>
              <a:rPr lang="sv-SE" sz="1800" smtClean="0">
                <a:solidFill>
                  <a:schemeClr val="bg1"/>
                </a:solidFill>
              </a:rPr>
              <a:t>Ny kvinnosyn	kvinnlig rösträtt, kort hår och kort kjol!</a:t>
            </a:r>
          </a:p>
          <a:p>
            <a:pPr eaLnBrk="1" hangingPunct="1">
              <a:lnSpc>
                <a:spcPct val="90000"/>
              </a:lnSpc>
              <a:spcBef>
                <a:spcPct val="0"/>
              </a:spcBef>
              <a:buFont typeface="Arial" charset="0"/>
              <a:buChar char="•"/>
            </a:pPr>
            <a:endParaRPr lang="sv-SE" sz="2400" smtClean="0">
              <a:solidFill>
                <a:schemeClr val="bg1"/>
              </a:solidFill>
            </a:endParaRPr>
          </a:p>
          <a:p>
            <a:pPr eaLnBrk="1" hangingPunct="1">
              <a:lnSpc>
                <a:spcPct val="90000"/>
              </a:lnSpc>
              <a:spcBef>
                <a:spcPct val="0"/>
              </a:spcBef>
            </a:pPr>
            <a:endParaRPr lang="sv-SE" smtClean="0"/>
          </a:p>
        </p:txBody>
      </p:sp>
      <p:pic>
        <p:nvPicPr>
          <p:cNvPr id="6" name="Platshållare för bild 5" descr="bild på det glada 20-talet.jpg"/>
          <p:cNvPicPr>
            <a:picLocks noGrp="1" noChangeAspect="1"/>
          </p:cNvPicPr>
          <p:nvPr>
            <p:ph type="pic" idx="1"/>
          </p:nvPr>
        </p:nvPicPr>
        <p:blipFill>
          <a:blip r:embed="rId2" cstate="print"/>
          <a:srcRect t="6093" b="6093"/>
          <a:stretch>
            <a:fillRect/>
          </a:stretch>
        </p:blipFill>
        <p:spPr/>
      </p:pic>
      <p:sp>
        <p:nvSpPr>
          <p:cNvPr id="8" name="Höger 7"/>
          <p:cNvSpPr/>
          <p:nvPr/>
        </p:nvSpPr>
        <p:spPr>
          <a:xfrm>
            <a:off x="7072313" y="5072063"/>
            <a:ext cx="214312"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9" name="Höger 8"/>
          <p:cNvSpPr/>
          <p:nvPr/>
        </p:nvSpPr>
        <p:spPr>
          <a:xfrm>
            <a:off x="7715250" y="5357813"/>
            <a:ext cx="214313"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Höger 9"/>
          <p:cNvSpPr/>
          <p:nvPr/>
        </p:nvSpPr>
        <p:spPr>
          <a:xfrm>
            <a:off x="7000875" y="5857875"/>
            <a:ext cx="21431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Kriget mot Danmark och </a:t>
            </a:r>
            <a:r>
              <a:rPr lang="sv-SE" dirty="0" err="1" smtClean="0">
                <a:ea typeface="+mj-ea"/>
              </a:rPr>
              <a:t>norge</a:t>
            </a:r>
            <a:endParaRPr lang="sv-SE" dirty="0">
              <a:ea typeface="+mj-ea"/>
            </a:endParaRPr>
          </a:p>
        </p:txBody>
      </p:sp>
      <p:sp>
        <p:nvSpPr>
          <p:cNvPr id="53251" name="Platshållare för innehåll 2"/>
          <p:cNvSpPr>
            <a:spLocks noGrp="1"/>
          </p:cNvSpPr>
          <p:nvPr>
            <p:ph idx="1"/>
          </p:nvPr>
        </p:nvSpPr>
        <p:spPr/>
        <p:txBody>
          <a:bodyPr/>
          <a:lstStyle/>
          <a:p>
            <a:r>
              <a:rPr lang="sv-SE" sz="2800" smtClean="0"/>
              <a:t>9/4 1940 anfaller Tyskland Danmark och Norge.</a:t>
            </a:r>
          </a:p>
          <a:p>
            <a:r>
              <a:rPr lang="sv-SE" sz="2800" smtClean="0"/>
              <a:t>Danmark kapitulerade direkt, medan Norge bjuder motstånd i 2 månader.</a:t>
            </a:r>
          </a:p>
          <a:p>
            <a:r>
              <a:rPr lang="sv-SE" sz="2800" smtClean="0"/>
              <a:t>Den norska kungen flyr till GB.</a:t>
            </a:r>
          </a:p>
          <a:p>
            <a:endParaRPr lang="sv-SE" smtClean="0"/>
          </a:p>
          <a:p>
            <a:endParaRPr lang="sv-SE"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Varför krig mot </a:t>
            </a:r>
            <a:r>
              <a:rPr lang="sv-SE" dirty="0" err="1" smtClean="0">
                <a:ea typeface="+mj-ea"/>
              </a:rPr>
              <a:t>danmark</a:t>
            </a:r>
            <a:r>
              <a:rPr lang="sv-SE" dirty="0" smtClean="0">
                <a:ea typeface="+mj-ea"/>
              </a:rPr>
              <a:t> och </a:t>
            </a:r>
            <a:r>
              <a:rPr lang="sv-SE" dirty="0" err="1" smtClean="0">
                <a:ea typeface="+mj-ea"/>
              </a:rPr>
              <a:t>norge</a:t>
            </a:r>
            <a:r>
              <a:rPr lang="sv-SE" dirty="0" smtClean="0">
                <a:ea typeface="+mj-ea"/>
              </a:rPr>
              <a:t>?</a:t>
            </a:r>
            <a:endParaRPr lang="sv-SE" dirty="0">
              <a:ea typeface="+mj-ea"/>
            </a:endParaRPr>
          </a:p>
        </p:txBody>
      </p:sp>
      <p:sp>
        <p:nvSpPr>
          <p:cNvPr id="54275" name="Platshållare för innehåll 2"/>
          <p:cNvSpPr>
            <a:spLocks noGrp="1"/>
          </p:cNvSpPr>
          <p:nvPr>
            <p:ph idx="1"/>
          </p:nvPr>
        </p:nvSpPr>
        <p:spPr/>
        <p:txBody>
          <a:bodyPr/>
          <a:lstStyle/>
          <a:p>
            <a:pPr marL="514350" indent="-514350">
              <a:buFont typeface="Trebuchet MS" pitchFamily="-111" charset="0"/>
              <a:buAutoNum type="arabicPeriod"/>
            </a:pPr>
            <a:r>
              <a:rPr lang="sv-SE" smtClean="0"/>
              <a:t>Tyskland behövde flyg- och flottbaser pga. GB hade blockerat och skurit av alla Tysklands kuster. </a:t>
            </a:r>
          </a:p>
          <a:p>
            <a:pPr marL="514350" indent="-514350">
              <a:buFont typeface="Trebuchet MS" pitchFamily="-111" charset="0"/>
              <a:buAutoNum type="arabicPeriod"/>
            </a:pPr>
            <a:r>
              <a:rPr lang="sv-SE" smtClean="0"/>
              <a:t>Säkerställa malmtransporterna från Sverige och Norge, till Ty.</a:t>
            </a:r>
          </a:p>
          <a:p>
            <a:pPr marL="514350" indent="-514350">
              <a:buFont typeface="Trebuchet MS" pitchFamily="-111" charset="0"/>
              <a:buAutoNum type="arabicPeriod"/>
            </a:pPr>
            <a:endParaRPr lang="sv-SE" smtClean="0"/>
          </a:p>
        </p:txBody>
      </p:sp>
      <p:pic>
        <p:nvPicPr>
          <p:cNvPr id="54276" name="Bildobjekt 3" descr="bild på danmarks flagga.jpg"/>
          <p:cNvPicPr>
            <a:picLocks noChangeAspect="1"/>
          </p:cNvPicPr>
          <p:nvPr/>
        </p:nvPicPr>
        <p:blipFill>
          <a:blip r:embed="rId2" cstate="print"/>
          <a:srcRect/>
          <a:stretch>
            <a:fillRect/>
          </a:stretch>
        </p:blipFill>
        <p:spPr bwMode="auto">
          <a:xfrm>
            <a:off x="928688" y="4214813"/>
            <a:ext cx="2743200" cy="1714500"/>
          </a:xfrm>
          <a:prstGeom prst="rect">
            <a:avLst/>
          </a:prstGeom>
          <a:noFill/>
          <a:ln w="9525">
            <a:noFill/>
            <a:miter lim="800000"/>
            <a:headEnd/>
            <a:tailEnd/>
          </a:ln>
        </p:spPr>
      </p:pic>
      <p:pic>
        <p:nvPicPr>
          <p:cNvPr id="54277" name="Bildobjekt 4" descr="bild på norges flagga.bmp"/>
          <p:cNvPicPr>
            <a:picLocks noChangeAspect="1"/>
          </p:cNvPicPr>
          <p:nvPr/>
        </p:nvPicPr>
        <p:blipFill>
          <a:blip r:embed="rId3" cstate="print"/>
          <a:srcRect/>
          <a:stretch>
            <a:fillRect/>
          </a:stretch>
        </p:blipFill>
        <p:spPr bwMode="auto">
          <a:xfrm>
            <a:off x="4214813" y="4214813"/>
            <a:ext cx="2435225" cy="17716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Hur lyckades Sverige att hålla sig utanför kriget?</a:t>
            </a:r>
            <a:endParaRPr lang="sv-SE" dirty="0">
              <a:ea typeface="+mj-ea"/>
            </a:endParaRPr>
          </a:p>
        </p:txBody>
      </p:sp>
      <p:sp>
        <p:nvSpPr>
          <p:cNvPr id="55299" name="Platshållare för innehåll 2"/>
          <p:cNvSpPr>
            <a:spLocks noGrp="1"/>
          </p:cNvSpPr>
          <p:nvPr>
            <p:ph idx="1"/>
          </p:nvPr>
        </p:nvSpPr>
        <p:spPr/>
        <p:txBody>
          <a:bodyPr/>
          <a:lstStyle/>
          <a:p>
            <a:r>
              <a:rPr lang="sv-SE" smtClean="0"/>
              <a:t>Permittenttrafiken: man lät tyska soldater på permission, hem till Ty, resa med tåg genom Sverige. </a:t>
            </a:r>
          </a:p>
          <a:p>
            <a:r>
              <a:rPr lang="sv-SE" smtClean="0"/>
              <a:t>Engelbrechtdivisionen: man lät en tysk armé ta sig över svensk mark till Finland. Skedde bara en gång.</a:t>
            </a:r>
          </a:p>
          <a:p>
            <a:r>
              <a:rPr lang="sv-SE" smtClean="0"/>
              <a:t>Sverige valde därmed att hålla sig ”neutralt”. </a:t>
            </a:r>
          </a:p>
          <a:p>
            <a:r>
              <a:rPr lang="sv-SE" smtClean="0"/>
              <a:t>En svensk tiger blev symbol för detta: ”vikten av att hålla tyst om svenska angelägenheter, samt vikten av att vara stark i den rådande situationen”.</a:t>
            </a:r>
          </a:p>
        </p:txBody>
      </p:sp>
      <p:pic>
        <p:nvPicPr>
          <p:cNvPr id="55300" name="Bildobjekt 3" descr="bild på en svensk tiger.jpg"/>
          <p:cNvPicPr>
            <a:picLocks noChangeAspect="1"/>
          </p:cNvPicPr>
          <p:nvPr/>
        </p:nvPicPr>
        <p:blipFill>
          <a:blip r:embed="rId2" cstate="print"/>
          <a:srcRect/>
          <a:stretch>
            <a:fillRect/>
          </a:stretch>
        </p:blipFill>
        <p:spPr bwMode="auto">
          <a:xfrm>
            <a:off x="6643688" y="3857625"/>
            <a:ext cx="2235200" cy="17954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Belgien och nederländerna intas!</a:t>
            </a:r>
            <a:endParaRPr lang="sv-SE" dirty="0">
              <a:ea typeface="+mj-ea"/>
            </a:endParaRPr>
          </a:p>
        </p:txBody>
      </p:sp>
      <p:sp>
        <p:nvSpPr>
          <p:cNvPr id="56323" name="Platshållare för innehåll 2"/>
          <p:cNvSpPr>
            <a:spLocks noGrp="1"/>
          </p:cNvSpPr>
          <p:nvPr>
            <p:ph type="body" sz="half" idx="2"/>
          </p:nvPr>
        </p:nvSpPr>
        <p:spPr>
          <a:xfrm>
            <a:off x="5389563" y="3282950"/>
            <a:ext cx="3429000" cy="3217863"/>
          </a:xfrm>
        </p:spPr>
        <p:txBody>
          <a:bodyPr/>
          <a:lstStyle/>
          <a:p>
            <a:pPr>
              <a:spcBef>
                <a:spcPct val="0"/>
              </a:spcBef>
            </a:pPr>
            <a:r>
              <a:rPr lang="sv-SE" sz="1900" smtClean="0">
                <a:solidFill>
                  <a:schemeClr val="bg1"/>
                </a:solidFill>
              </a:rPr>
              <a:t>I maj 1940 gick tyskarna genom Belgien och Nederländerna (och ockuperade dessa), mot den franska linjen, där det länge varit dödläge. </a:t>
            </a:r>
          </a:p>
          <a:p>
            <a:pPr>
              <a:spcBef>
                <a:spcPct val="0"/>
              </a:spcBef>
            </a:pPr>
            <a:endParaRPr lang="sv-SE" sz="1900" smtClean="0">
              <a:solidFill>
                <a:schemeClr val="bg1"/>
              </a:solidFill>
            </a:endParaRPr>
          </a:p>
          <a:p>
            <a:pPr>
              <a:spcBef>
                <a:spcPct val="0"/>
              </a:spcBef>
            </a:pPr>
            <a:r>
              <a:rPr lang="sv-SE" sz="1900" smtClean="0">
                <a:solidFill>
                  <a:schemeClr val="bg1"/>
                </a:solidFill>
              </a:rPr>
              <a:t>Man hade haft två linjer, Maginotlinjen och Siegfridlinjen, från vilka man legat och skjutit på varandra. </a:t>
            </a:r>
          </a:p>
          <a:p>
            <a:pPr>
              <a:spcBef>
                <a:spcPct val="0"/>
              </a:spcBef>
            </a:pPr>
            <a:endParaRPr lang="sv-SE" sz="1300" smtClean="0"/>
          </a:p>
        </p:txBody>
      </p:sp>
      <p:sp>
        <p:nvSpPr>
          <p:cNvPr id="5" name="Platshållare för bild 4"/>
          <p:cNvSpPr>
            <a:spLocks noGrp="1"/>
          </p:cNvSpPr>
          <p:nvPr>
            <p:ph type="pic" idx="1"/>
          </p:nvPr>
        </p:nvSpPr>
        <p:spPr/>
      </p:sp>
      <p:pic>
        <p:nvPicPr>
          <p:cNvPr id="56327" name="Bildobjekt 3" descr="bild på Maginotlinjen.jpg"/>
          <p:cNvPicPr>
            <a:picLocks noChangeAspect="1"/>
          </p:cNvPicPr>
          <p:nvPr/>
        </p:nvPicPr>
        <p:blipFill>
          <a:blip r:embed="rId2" cstate="print"/>
          <a:srcRect/>
          <a:stretch>
            <a:fillRect/>
          </a:stretch>
        </p:blipFill>
        <p:spPr bwMode="auto">
          <a:xfrm>
            <a:off x="690563" y="1071563"/>
            <a:ext cx="4191000" cy="41433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Frankrike intas!</a:t>
            </a:r>
            <a:endParaRPr lang="sv-SE" dirty="0">
              <a:ea typeface="+mj-ea"/>
            </a:endParaRPr>
          </a:p>
        </p:txBody>
      </p:sp>
      <p:sp>
        <p:nvSpPr>
          <p:cNvPr id="57347" name="Platshållare för innehåll 2"/>
          <p:cNvSpPr>
            <a:spLocks noGrp="1"/>
          </p:cNvSpPr>
          <p:nvPr>
            <p:ph idx="1"/>
          </p:nvPr>
        </p:nvSpPr>
        <p:spPr/>
        <p:txBody>
          <a:bodyPr/>
          <a:lstStyle/>
          <a:p>
            <a:r>
              <a:rPr lang="sv-SE" smtClean="0"/>
              <a:t>Tyskland hade ny teknik man använde sig av: snabba stridsvagnar och flygvapen.</a:t>
            </a:r>
          </a:p>
          <a:p>
            <a:r>
              <a:rPr lang="sv-SE" smtClean="0"/>
              <a:t>Frankrike kunde ej försvara sig mot tyskarnas anfall: i juni 1940 intogs Paris!</a:t>
            </a:r>
          </a:p>
          <a:p>
            <a:r>
              <a:rPr lang="sv-SE" smtClean="0"/>
              <a:t>De allierades styrkor splittras pga. detta och i Dunkerque stängdes de brittiska styrkorna in, men med hjälp av olika båtfarkoster lyckas man rädda dessa över till den brittiska kusten: 338 000 brittiska soldater åktes över till moderlandet!</a:t>
            </a:r>
          </a:p>
          <a:p>
            <a:r>
              <a:rPr lang="sv-SE" smtClean="0"/>
              <a:t>Italien gick med i kriget och då kapitulerade Fra, 22/6 1940.</a:t>
            </a:r>
          </a:p>
          <a:p>
            <a:endParaRPr lang="sv-SE" smtClean="0"/>
          </a:p>
        </p:txBody>
      </p:sp>
      <p:pic>
        <p:nvPicPr>
          <p:cNvPr id="57348" name="Bildobjekt 3" descr="bild på frankrikes flagga.jpg"/>
          <p:cNvPicPr>
            <a:picLocks noChangeAspect="1"/>
          </p:cNvPicPr>
          <p:nvPr/>
        </p:nvPicPr>
        <p:blipFill>
          <a:blip r:embed="rId2" cstate="print"/>
          <a:srcRect/>
          <a:stretch>
            <a:fillRect/>
          </a:stretch>
        </p:blipFill>
        <p:spPr bwMode="auto">
          <a:xfrm>
            <a:off x="4857750" y="642938"/>
            <a:ext cx="1219200" cy="8096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Slaget om Storbritannien </a:t>
            </a:r>
            <a:endParaRPr lang="sv-SE" dirty="0">
              <a:ea typeface="+mj-ea"/>
            </a:endParaRPr>
          </a:p>
        </p:txBody>
      </p:sp>
      <p:sp>
        <p:nvSpPr>
          <p:cNvPr id="58371" name="Platshållare för innehåll 4"/>
          <p:cNvSpPr>
            <a:spLocks noGrp="1"/>
          </p:cNvSpPr>
          <p:nvPr>
            <p:ph sz="half" idx="1"/>
          </p:nvPr>
        </p:nvSpPr>
        <p:spPr>
          <a:xfrm>
            <a:off x="457200" y="1600200"/>
            <a:ext cx="3521075" cy="4525963"/>
          </a:xfrm>
        </p:spPr>
        <p:txBody>
          <a:bodyPr/>
          <a:lstStyle/>
          <a:p>
            <a:r>
              <a:rPr lang="sv-SE" sz="2400" smtClean="0"/>
              <a:t>Sommaren 1940 är det ingen stat, utom GB som strider mot Ty. </a:t>
            </a:r>
          </a:p>
          <a:p>
            <a:r>
              <a:rPr lang="sv-SE" sz="2400" smtClean="0"/>
              <a:t>Ty vill nu krossa GB! Skall ske genom landstigning, men först flyganfall!	     Slaget om GB aug 1940 – april 1941. </a:t>
            </a:r>
          </a:p>
          <a:p>
            <a:r>
              <a:rPr lang="sv-SE" sz="2400" smtClean="0"/>
              <a:t>Churchill är premiärminister</a:t>
            </a:r>
            <a:r>
              <a:rPr lang="sv-SE" smtClean="0"/>
              <a:t>.</a:t>
            </a:r>
          </a:p>
        </p:txBody>
      </p:sp>
      <p:pic>
        <p:nvPicPr>
          <p:cNvPr id="58372" name="Bildobjekt 5" descr="bild på storbritanniens-flagga.png"/>
          <p:cNvPicPr>
            <a:picLocks noChangeAspect="1"/>
          </p:cNvPicPr>
          <p:nvPr/>
        </p:nvPicPr>
        <p:blipFill>
          <a:blip r:embed="rId2" cstate="print"/>
          <a:srcRect/>
          <a:stretch>
            <a:fillRect/>
          </a:stretch>
        </p:blipFill>
        <p:spPr bwMode="auto">
          <a:xfrm>
            <a:off x="7286625" y="285750"/>
            <a:ext cx="1381125" cy="690563"/>
          </a:xfrm>
          <a:prstGeom prst="rect">
            <a:avLst/>
          </a:prstGeom>
          <a:noFill/>
          <a:ln w="9525">
            <a:noFill/>
            <a:miter lim="800000"/>
            <a:headEnd/>
            <a:tailEnd/>
          </a:ln>
        </p:spPr>
      </p:pic>
      <p:sp>
        <p:nvSpPr>
          <p:cNvPr id="7" name="Höger 6"/>
          <p:cNvSpPr/>
          <p:nvPr/>
        </p:nvSpPr>
        <p:spPr>
          <a:xfrm>
            <a:off x="6000750" y="3071813"/>
            <a:ext cx="3571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58374" name="Platshållare för innehåll 9" descr="bild på churchill.jpg"/>
          <p:cNvPicPr>
            <a:picLocks noGrp="1" noChangeAspect="1"/>
          </p:cNvPicPr>
          <p:nvPr>
            <p:ph sz="half" idx="2"/>
          </p:nvPr>
        </p:nvPicPr>
        <p:blipFill>
          <a:blip r:embed="rId3" cstate="print"/>
          <a:srcRect/>
          <a:stretch>
            <a:fillRect/>
          </a:stretch>
        </p:blipFill>
        <p:spPr>
          <a:xfrm>
            <a:off x="4178300" y="1824038"/>
            <a:ext cx="3521075" cy="407828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a:t>
            </a:r>
            <a:r>
              <a:rPr lang="sv-SE" dirty="0" err="1" smtClean="0">
                <a:ea typeface="+mj-ea"/>
              </a:rPr>
              <a:t>Blitzen</a:t>
            </a:r>
            <a:r>
              <a:rPr lang="sv-SE" dirty="0" smtClean="0">
                <a:ea typeface="+mj-ea"/>
              </a:rPr>
              <a:t>” – tysk bombning av GB</a:t>
            </a:r>
            <a:endParaRPr lang="sv-SE" dirty="0">
              <a:ea typeface="+mj-ea"/>
            </a:endParaRPr>
          </a:p>
        </p:txBody>
      </p:sp>
      <p:pic>
        <p:nvPicPr>
          <p:cNvPr id="59395" name="Platshållare för innehåll 4" descr="bild på blitzen.jpg"/>
          <p:cNvPicPr>
            <a:picLocks noGrp="1" noChangeAspect="1"/>
          </p:cNvPicPr>
          <p:nvPr>
            <p:ph sz="half" idx="1"/>
          </p:nvPr>
        </p:nvPicPr>
        <p:blipFill>
          <a:blip r:embed="rId2" cstate="print"/>
          <a:srcRect/>
          <a:stretch>
            <a:fillRect/>
          </a:stretch>
        </p:blipFill>
        <p:spPr>
          <a:xfrm>
            <a:off x="457200" y="1965325"/>
            <a:ext cx="3521075" cy="3795713"/>
          </a:xfrm>
        </p:spPr>
      </p:pic>
      <p:sp>
        <p:nvSpPr>
          <p:cNvPr id="59396" name="Platshållare för innehåll 3"/>
          <p:cNvSpPr>
            <a:spLocks noGrp="1"/>
          </p:cNvSpPr>
          <p:nvPr>
            <p:ph sz="half" idx="2"/>
          </p:nvPr>
        </p:nvSpPr>
        <p:spPr>
          <a:xfrm>
            <a:off x="4178300" y="1600200"/>
            <a:ext cx="3521075" cy="4525963"/>
          </a:xfrm>
        </p:spPr>
        <p:txBody>
          <a:bodyPr/>
          <a:lstStyle/>
          <a:p>
            <a:r>
              <a:rPr lang="sv-SE" sz="2400" smtClean="0"/>
              <a:t>Tyskarna bombade bl.a. London väldigt hårt; få folket att ge upp. </a:t>
            </a:r>
          </a:p>
          <a:p>
            <a:r>
              <a:rPr lang="sv-SE" sz="2400" smtClean="0"/>
              <a:t>Folket tog skydd i tunnelbanorna.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normAutofit fontScale="90000"/>
          </a:bodyPr>
          <a:lstStyle/>
          <a:p>
            <a:pPr>
              <a:defRPr/>
            </a:pPr>
            <a:r>
              <a:rPr lang="sv-SE" dirty="0" smtClean="0">
                <a:ea typeface="+mj-ea"/>
              </a:rPr>
              <a:t>”</a:t>
            </a:r>
            <a:r>
              <a:rPr lang="sv-SE" dirty="0" err="1" smtClean="0">
                <a:ea typeface="+mj-ea"/>
              </a:rPr>
              <a:t>Blitzen</a:t>
            </a:r>
            <a:r>
              <a:rPr lang="sv-SE" dirty="0" smtClean="0">
                <a:ea typeface="+mj-ea"/>
              </a:rPr>
              <a:t>” – tysk bombning av GB</a:t>
            </a:r>
            <a:endParaRPr lang="sv-SE" dirty="0">
              <a:ea typeface="+mj-ea"/>
            </a:endParaRPr>
          </a:p>
        </p:txBody>
      </p:sp>
      <p:pic>
        <p:nvPicPr>
          <p:cNvPr id="60419" name="Platshållare för bild 7" descr="bild på towerbridge under WW2.jpg"/>
          <p:cNvPicPr>
            <a:picLocks noGrp="1" noChangeAspect="1"/>
          </p:cNvPicPr>
          <p:nvPr>
            <p:ph sz="half" idx="1"/>
          </p:nvPr>
        </p:nvPicPr>
        <p:blipFill>
          <a:blip r:embed="rId2" cstate="print"/>
          <a:srcRect/>
          <a:stretch>
            <a:fillRect/>
          </a:stretch>
        </p:blipFill>
        <p:spPr>
          <a:xfrm>
            <a:off x="571500" y="1643063"/>
            <a:ext cx="2959100" cy="5000625"/>
          </a:xfrm>
        </p:spPr>
      </p:pic>
      <p:sp>
        <p:nvSpPr>
          <p:cNvPr id="60420" name="Platshållare för innehåll 11"/>
          <p:cNvSpPr>
            <a:spLocks noGrp="1"/>
          </p:cNvSpPr>
          <p:nvPr>
            <p:ph sz="half" idx="2"/>
          </p:nvPr>
        </p:nvSpPr>
        <p:spPr>
          <a:xfrm>
            <a:off x="4178300" y="1600200"/>
            <a:ext cx="3521075" cy="4525963"/>
          </a:xfrm>
        </p:spPr>
        <p:txBody>
          <a:bodyPr/>
          <a:lstStyle/>
          <a:p>
            <a:r>
              <a:rPr lang="sv-SE" smtClean="0"/>
              <a:t>Stora delar av London bombades sönder och samman….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Förintelsen – utrotningen av judar och andra oliktänkande</a:t>
            </a:r>
            <a:endParaRPr lang="sv-SE" dirty="0">
              <a:ea typeface="+mj-ea"/>
            </a:endParaRPr>
          </a:p>
        </p:txBody>
      </p:sp>
      <p:pic>
        <p:nvPicPr>
          <p:cNvPr id="61443" name="Platshållare för innehåll 5" descr="bild på förintelsen.jpg"/>
          <p:cNvPicPr>
            <a:picLocks noGrp="1" noChangeAspect="1"/>
          </p:cNvPicPr>
          <p:nvPr>
            <p:ph idx="1"/>
          </p:nvPr>
        </p:nvPicPr>
        <p:blipFill>
          <a:blip r:embed="rId2" cstate="print"/>
          <a:srcRect/>
          <a:stretch>
            <a:fillRect/>
          </a:stretch>
        </p:blipFill>
        <p:spPr>
          <a:xfrm>
            <a:off x="500063" y="1571625"/>
            <a:ext cx="5334000" cy="2959100"/>
          </a:xfrm>
        </p:spPr>
      </p:pic>
      <p:sp>
        <p:nvSpPr>
          <p:cNvPr id="61444" name="textruta 6"/>
          <p:cNvSpPr txBox="1">
            <a:spLocks noChangeArrowheads="1"/>
          </p:cNvSpPr>
          <p:nvPr/>
        </p:nvSpPr>
        <p:spPr bwMode="auto">
          <a:xfrm>
            <a:off x="571500" y="4929188"/>
            <a:ext cx="7215188" cy="1477962"/>
          </a:xfrm>
          <a:prstGeom prst="rect">
            <a:avLst/>
          </a:prstGeom>
          <a:noFill/>
          <a:ln w="9525">
            <a:noFill/>
            <a:miter lim="800000"/>
            <a:headEnd/>
            <a:tailEnd/>
          </a:ln>
        </p:spPr>
        <p:txBody>
          <a:bodyPr>
            <a:spAutoFit/>
          </a:bodyPr>
          <a:lstStyle/>
          <a:p>
            <a:r>
              <a:rPr lang="sv-SE" b="1"/>
              <a:t>Judeförföljelsen började redan 1933 i Tyskland. Nazisterna bestämde att judar inte t.ex. fick vara advokater. 1935 förbjöds judiska kontakter, t.ex. giftermål. Denna tro byggde på gamla antisemitiska tankar som redan fanns i Tyskland, Polen och Ryssland och detta blev en viktig del av nazismens ideologi.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Förintelsen – utrotningen av judar och andra oliktänkande</a:t>
            </a:r>
            <a:endParaRPr lang="sv-SE" dirty="0">
              <a:ea typeface="+mj-ea"/>
            </a:endParaRPr>
          </a:p>
        </p:txBody>
      </p:sp>
      <p:sp>
        <p:nvSpPr>
          <p:cNvPr id="62467" name="Platshållare för innehåll 2"/>
          <p:cNvSpPr>
            <a:spLocks noGrp="1"/>
          </p:cNvSpPr>
          <p:nvPr>
            <p:ph idx="1"/>
          </p:nvPr>
        </p:nvSpPr>
        <p:spPr/>
        <p:txBody>
          <a:bodyPr/>
          <a:lstStyle/>
          <a:p>
            <a:r>
              <a:rPr lang="sv-SE" smtClean="0"/>
              <a:t>Judarna var lämpliga syndabockar för olika saker som hände i samhället eftersom de var i minoritet, de hade ledande poster inom bankvärlden (vilket många var avundsjuka på) samt att vissa av dem även fanns inom kommunismen. </a:t>
            </a:r>
          </a:p>
          <a:p>
            <a:r>
              <a:rPr lang="sv-SE" smtClean="0"/>
              <a:t>Fram till 1941 villa man driva ut dem ur Tyskland men efter krigsutbrottet ville man samla dem utanför tyskt område.</a:t>
            </a:r>
          </a:p>
          <a:p>
            <a:r>
              <a:rPr lang="sv-SE" smtClean="0"/>
              <a:t>Tanken om utrotning kom först i slutet av 1941: ”den slutgiltiga lösningen”.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eaLnBrk="1" fontAlgn="auto" hangingPunct="1">
              <a:spcAft>
                <a:spcPts val="0"/>
              </a:spcAft>
              <a:defRPr/>
            </a:pPr>
            <a:r>
              <a:rPr lang="sv-SE" dirty="0" smtClean="0">
                <a:ea typeface="+mj-ea"/>
              </a:rPr>
              <a:t>Depressionen 1929 - 1933</a:t>
            </a:r>
            <a:endParaRPr lang="sv-SE" dirty="0">
              <a:ea typeface="+mj-ea"/>
            </a:endParaRPr>
          </a:p>
        </p:txBody>
      </p:sp>
      <p:pic>
        <p:nvPicPr>
          <p:cNvPr id="17411" name="Platshållare för innehåll 3" descr="bild på den-stora-depressionen.jpg"/>
          <p:cNvPicPr>
            <a:picLocks noGrp="1" noChangeAspect="1"/>
          </p:cNvPicPr>
          <p:nvPr>
            <p:ph sz="half" idx="1"/>
          </p:nvPr>
        </p:nvPicPr>
        <p:blipFill>
          <a:blip r:embed="rId2" cstate="print"/>
          <a:srcRect/>
          <a:stretch>
            <a:fillRect/>
          </a:stretch>
        </p:blipFill>
        <p:spPr>
          <a:xfrm>
            <a:off x="457200" y="1857375"/>
            <a:ext cx="3521075" cy="3500438"/>
          </a:xfrm>
        </p:spPr>
      </p:pic>
      <p:sp>
        <p:nvSpPr>
          <p:cNvPr id="17412" name="Platshållare för innehåll 10"/>
          <p:cNvSpPr>
            <a:spLocks noGrp="1"/>
          </p:cNvSpPr>
          <p:nvPr>
            <p:ph sz="half" idx="2"/>
          </p:nvPr>
        </p:nvSpPr>
        <p:spPr>
          <a:xfrm>
            <a:off x="4178300" y="1600200"/>
            <a:ext cx="3521075" cy="4525963"/>
          </a:xfrm>
        </p:spPr>
        <p:txBody>
          <a:bodyPr/>
          <a:lstStyle/>
          <a:p>
            <a:pPr eaLnBrk="1" hangingPunct="1"/>
            <a:r>
              <a:rPr lang="sv-SE" sz="2400" smtClean="0"/>
              <a:t>En djup ekonomisk kris inträffar i världen i okt. 1929.</a:t>
            </a:r>
          </a:p>
          <a:p>
            <a:pPr eaLnBrk="1" hangingPunct="1"/>
            <a:r>
              <a:rPr lang="sv-SE" sz="2400" smtClean="0"/>
              <a:t>”Svarta torsdagen” = aktiekursen i USA faller 	banker går omkull	företag i konkurs	  arbetslöshet, svält.</a:t>
            </a:r>
          </a:p>
          <a:p>
            <a:pPr eaLnBrk="1" hangingPunct="1"/>
            <a:r>
              <a:rPr lang="sv-SE" sz="2400" smtClean="0"/>
              <a:t>Krisen sprider sig pga. USA ledande industriland i världen.  </a:t>
            </a:r>
          </a:p>
        </p:txBody>
      </p:sp>
      <p:sp>
        <p:nvSpPr>
          <p:cNvPr id="12" name="Höger 11"/>
          <p:cNvSpPr/>
          <p:nvPr/>
        </p:nvSpPr>
        <p:spPr>
          <a:xfrm flipV="1">
            <a:off x="5500688" y="3714750"/>
            <a:ext cx="42862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Höger 12"/>
          <p:cNvSpPr/>
          <p:nvPr/>
        </p:nvSpPr>
        <p:spPr>
          <a:xfrm flipV="1">
            <a:off x="5572125" y="4071938"/>
            <a:ext cx="42862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4" name="Höger 13"/>
          <p:cNvSpPr/>
          <p:nvPr/>
        </p:nvSpPr>
        <p:spPr>
          <a:xfrm flipV="1">
            <a:off x="5715000" y="4429125"/>
            <a:ext cx="42862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Förintelsen – utrotningen av judar och andra oliktänkande</a:t>
            </a:r>
            <a:endParaRPr lang="sv-SE" dirty="0">
              <a:ea typeface="+mj-ea"/>
            </a:endParaRPr>
          </a:p>
        </p:txBody>
      </p:sp>
      <p:pic>
        <p:nvPicPr>
          <p:cNvPr id="63491" name="Platshållare för innehåll 3" descr="bild på auschwitz1.jpg"/>
          <p:cNvPicPr>
            <a:picLocks noGrp="1" noChangeAspect="1"/>
          </p:cNvPicPr>
          <p:nvPr>
            <p:ph idx="1"/>
          </p:nvPr>
        </p:nvPicPr>
        <p:blipFill>
          <a:blip r:embed="rId2" cstate="print"/>
          <a:srcRect/>
          <a:stretch>
            <a:fillRect/>
          </a:stretch>
        </p:blipFill>
        <p:spPr>
          <a:xfrm>
            <a:off x="571500" y="1428750"/>
            <a:ext cx="3714750" cy="2708275"/>
          </a:xfrm>
        </p:spPr>
      </p:pic>
      <p:sp>
        <p:nvSpPr>
          <p:cNvPr id="63492" name="textruta 4"/>
          <p:cNvSpPr txBox="1">
            <a:spLocks noChangeArrowheads="1"/>
          </p:cNvSpPr>
          <p:nvPr/>
        </p:nvSpPr>
        <p:spPr bwMode="auto">
          <a:xfrm>
            <a:off x="5429250" y="1857375"/>
            <a:ext cx="2500313" cy="3786188"/>
          </a:xfrm>
          <a:prstGeom prst="rect">
            <a:avLst/>
          </a:prstGeom>
          <a:noFill/>
          <a:ln w="9525">
            <a:noFill/>
            <a:miter lim="800000"/>
            <a:headEnd/>
            <a:tailEnd/>
          </a:ln>
        </p:spPr>
        <p:txBody>
          <a:bodyPr>
            <a:spAutoFit/>
          </a:bodyPr>
          <a:lstStyle/>
          <a:p>
            <a:r>
              <a:rPr lang="sv-SE" sz="2000" b="1"/>
              <a:t>1941-1942 dödar man industriellt judar, socialister, kommunister, homosexuella, handikappade – alla som inte passade in i mallen om hur befolkningen i det Tredje Riket skulle vara. </a:t>
            </a:r>
          </a:p>
        </p:txBody>
      </p:sp>
      <p:pic>
        <p:nvPicPr>
          <p:cNvPr id="63493" name="Bildobjekt 5" descr="bild på auschwitz.jpg"/>
          <p:cNvPicPr>
            <a:picLocks noChangeAspect="1"/>
          </p:cNvPicPr>
          <p:nvPr/>
        </p:nvPicPr>
        <p:blipFill>
          <a:blip r:embed="rId3" cstate="print"/>
          <a:srcRect/>
          <a:stretch>
            <a:fillRect/>
          </a:stretch>
        </p:blipFill>
        <p:spPr bwMode="auto">
          <a:xfrm>
            <a:off x="642938" y="4286250"/>
            <a:ext cx="3500437" cy="23796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Förintelsen – utrotningen av judar och andra oliktänkande</a:t>
            </a:r>
            <a:endParaRPr lang="sv-SE" dirty="0">
              <a:ea typeface="+mj-ea"/>
            </a:endParaRPr>
          </a:p>
        </p:txBody>
      </p:sp>
      <p:sp>
        <p:nvSpPr>
          <p:cNvPr id="64515" name="Platshållare för innehåll 2"/>
          <p:cNvSpPr>
            <a:spLocks noGrp="1"/>
          </p:cNvSpPr>
          <p:nvPr>
            <p:ph idx="1"/>
          </p:nvPr>
        </p:nvSpPr>
        <p:spPr/>
        <p:txBody>
          <a:bodyPr/>
          <a:lstStyle/>
          <a:p>
            <a:r>
              <a:rPr lang="sv-SE" smtClean="0"/>
              <a:t>1942 kommer det till kännedom oför andra länder. </a:t>
            </a:r>
          </a:p>
          <a:p>
            <a:r>
              <a:rPr lang="sv-SE" smtClean="0"/>
              <a:t>Svenska UD visste om detta i september 1942 men man talade inte om det pga. risken för störning i relation till Tyskland…</a:t>
            </a:r>
          </a:p>
          <a:p>
            <a:r>
              <a:rPr lang="sv-SE" smtClean="0"/>
              <a:t>6 miljoner judar dog under förintelsen. 11 miljoner judar fanns från början…</a:t>
            </a:r>
          </a:p>
          <a:p>
            <a:r>
              <a:rPr lang="sv-SE" smtClean="0"/>
              <a:t>Förintelsen idag har blivit en värdegrund för EU; alla länder måste ”deala” med sin del av Förintelsen.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1941: kriget till Balkan</a:t>
            </a:r>
            <a:endParaRPr lang="sv-SE" dirty="0">
              <a:ea typeface="+mj-ea"/>
            </a:endParaRPr>
          </a:p>
        </p:txBody>
      </p:sp>
      <p:sp>
        <p:nvSpPr>
          <p:cNvPr id="65539" name="Platshållare för innehåll 5"/>
          <p:cNvSpPr>
            <a:spLocks noGrp="1"/>
          </p:cNvSpPr>
          <p:nvPr>
            <p:ph idx="1"/>
          </p:nvPr>
        </p:nvSpPr>
        <p:spPr/>
        <p:txBody>
          <a:bodyPr/>
          <a:lstStyle/>
          <a:p>
            <a:r>
              <a:rPr lang="sv-SE" smtClean="0"/>
              <a:t>Italien försöker inta Grekland 1940, men misslyckas.</a:t>
            </a:r>
          </a:p>
          <a:p>
            <a:r>
              <a:rPr lang="sv-SE" smtClean="0"/>
              <a:t>Tyskarna kommer till undsättning; tar Jugoslavien, Grekland och Kreta.</a:t>
            </a:r>
          </a:p>
          <a:p>
            <a:r>
              <a:rPr lang="sv-SE" smtClean="0"/>
              <a:t>GB lyckas inte stoppa dem.</a:t>
            </a:r>
          </a:p>
          <a:p>
            <a:r>
              <a:rPr lang="sv-SE" smtClean="0"/>
              <a:t>Ungern, Rumänien och Bulgarien sluter förbund med Tyskland för att slippa ockuperas.</a:t>
            </a:r>
          </a:p>
          <a:p>
            <a:r>
              <a:rPr lang="sv-SE" smtClean="0"/>
              <a:t>Hitler tar även Nordafrika för att ha kontroll över Suezkanalen.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Suezkanalen – strategiskt viktigt!</a:t>
            </a:r>
            <a:endParaRPr lang="sv-SE" dirty="0">
              <a:ea typeface="+mj-ea"/>
            </a:endParaRPr>
          </a:p>
        </p:txBody>
      </p:sp>
      <p:pic>
        <p:nvPicPr>
          <p:cNvPr id="66563" name="Platshållare för innehåll 3" descr="bild på -Canal_de_Suez.jpg"/>
          <p:cNvPicPr>
            <a:picLocks noGrp="1" noChangeAspect="1"/>
          </p:cNvPicPr>
          <p:nvPr>
            <p:ph idx="1"/>
          </p:nvPr>
        </p:nvPicPr>
        <p:blipFill>
          <a:blip r:embed="rId2" cstate="print"/>
          <a:srcRect/>
          <a:stretch>
            <a:fillRect/>
          </a:stretch>
        </p:blipFill>
        <p:spPr>
          <a:xfrm>
            <a:off x="1643063" y="1720850"/>
            <a:ext cx="4730750" cy="449421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Operation barbarossa 1941</a:t>
            </a:r>
            <a:endParaRPr lang="sv-SE" dirty="0">
              <a:ea typeface="+mj-ea"/>
            </a:endParaRPr>
          </a:p>
        </p:txBody>
      </p:sp>
      <p:sp>
        <p:nvSpPr>
          <p:cNvPr id="67587" name="Platshållare för innehåll 2"/>
          <p:cNvSpPr>
            <a:spLocks noGrp="1"/>
          </p:cNvSpPr>
          <p:nvPr>
            <p:ph idx="1"/>
          </p:nvPr>
        </p:nvSpPr>
        <p:spPr/>
        <p:txBody>
          <a:bodyPr/>
          <a:lstStyle/>
          <a:p>
            <a:r>
              <a:rPr lang="sv-SE" smtClean="0"/>
              <a:t>Fram tills den 22/6 1941 har Ty hållit överenskommelsen i Molotov-Ribbentroppakten; inte angripa Ryssland.</a:t>
            </a:r>
          </a:p>
          <a:p>
            <a:r>
              <a:rPr lang="sv-SE" smtClean="0"/>
              <a:t>Denna bryter de nu pga.:</a:t>
            </a:r>
          </a:p>
          <a:p>
            <a:pPr>
              <a:buFont typeface="Wingdings 2" pitchFamily="-111" charset="2"/>
              <a:buAutoNum type="arabicPeriod"/>
            </a:pPr>
            <a:r>
              <a:rPr lang="sv-SE" smtClean="0"/>
              <a:t>Hitler var antikommunist. Nu behärskade han stora delar av Europa, så nu ville man krossa kommunismen.</a:t>
            </a:r>
          </a:p>
          <a:p>
            <a:pPr>
              <a:buFont typeface="Wingdings 2" pitchFamily="-111" charset="2"/>
              <a:buAutoNum type="arabicPeriod"/>
            </a:pPr>
            <a:r>
              <a:rPr lang="sv-SE" smtClean="0"/>
              <a:t>Mer ”Lebensraum” österut.</a:t>
            </a:r>
          </a:p>
          <a:p>
            <a:pPr>
              <a:buFont typeface="Wingdings 2" pitchFamily="-111" charset="2"/>
              <a:buAutoNum type="arabicPeriod"/>
            </a:pPr>
            <a:r>
              <a:rPr lang="sv-SE" smtClean="0"/>
              <a:t>Krigsbehov: man hade ej besegrat GB och pga. blockaderna behövde de rysk olja och vetefält i Ukraina	   inta Ryssland! </a:t>
            </a:r>
          </a:p>
        </p:txBody>
      </p:sp>
      <p:sp>
        <p:nvSpPr>
          <p:cNvPr id="4" name="Höger 3"/>
          <p:cNvSpPr/>
          <p:nvPr/>
        </p:nvSpPr>
        <p:spPr>
          <a:xfrm>
            <a:off x="3857625" y="6072188"/>
            <a:ext cx="500063"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Operation barbarossa 1941</a:t>
            </a:r>
            <a:endParaRPr lang="sv-SE" dirty="0">
              <a:ea typeface="+mj-ea"/>
            </a:endParaRPr>
          </a:p>
        </p:txBody>
      </p:sp>
      <p:pic>
        <p:nvPicPr>
          <p:cNvPr id="68611" name="Platshållare för innehåll 3" descr="bild på östfronten_1941-06_to_1941-12.png"/>
          <p:cNvPicPr>
            <a:picLocks noGrp="1" noChangeAspect="1"/>
          </p:cNvPicPr>
          <p:nvPr>
            <p:ph idx="1"/>
          </p:nvPr>
        </p:nvPicPr>
        <p:blipFill>
          <a:blip r:embed="rId2" cstate="print"/>
          <a:srcRect/>
          <a:stretch>
            <a:fillRect/>
          </a:stretch>
        </p:blipFill>
        <p:spPr>
          <a:xfrm>
            <a:off x="914400" y="1609725"/>
            <a:ext cx="6324600" cy="4846638"/>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Operation barbarossa 1941</a:t>
            </a:r>
            <a:endParaRPr lang="sv-SE" dirty="0">
              <a:ea typeface="+mj-ea"/>
            </a:endParaRPr>
          </a:p>
        </p:txBody>
      </p:sp>
      <p:sp>
        <p:nvSpPr>
          <p:cNvPr id="69635" name="Platshållare för innehåll 2"/>
          <p:cNvSpPr>
            <a:spLocks noGrp="1"/>
          </p:cNvSpPr>
          <p:nvPr>
            <p:ph idx="1"/>
          </p:nvPr>
        </p:nvSpPr>
        <p:spPr/>
        <p:txBody>
          <a:bodyPr/>
          <a:lstStyle/>
          <a:p>
            <a:r>
              <a:rPr lang="sv-SE" smtClean="0"/>
              <a:t>Detta kom att bli ett 4 år långt, blodigt krig med drygt 30 miljoner döda!</a:t>
            </a:r>
          </a:p>
          <a:p>
            <a:r>
              <a:rPr lang="sv-SE" smtClean="0"/>
              <a:t>4 av 5 tyska soldater stupade på östfronten.</a:t>
            </a:r>
          </a:p>
          <a:p>
            <a:r>
              <a:rPr lang="sv-SE" smtClean="0"/>
              <a:t>Intentionen var att inta Ryssland, men det kom att misslyckas. </a:t>
            </a:r>
          </a:p>
          <a:p>
            <a:r>
              <a:rPr lang="sv-SE" smtClean="0"/>
              <a:t>Den 22/6 1941 sattes planen i verket via en massiv invasion; drygt 7 miljoner soldater från den tyska sidan överraskade det sovjetiska försvaret.</a:t>
            </a:r>
          </a:p>
          <a:p>
            <a:r>
              <a:rPr lang="sv-SE" smtClean="0"/>
              <a:t>”Blieztkrieg” ledde till att man inringade de ryska styrkorna.</a:t>
            </a:r>
          </a:p>
          <a:p>
            <a:r>
              <a:rPr lang="sv-SE" smtClean="0"/>
              <a:t>Stalin vägrat rusta för krig: överraskad!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Operation barbarossa 1941</a:t>
            </a:r>
            <a:endParaRPr lang="sv-SE" dirty="0">
              <a:ea typeface="+mj-ea"/>
            </a:endParaRPr>
          </a:p>
        </p:txBody>
      </p:sp>
      <p:pic>
        <p:nvPicPr>
          <p:cNvPr id="70659" name="Platshållare för innehåll 3" descr="bild på ryska krigsfångar.jpg"/>
          <p:cNvPicPr>
            <a:picLocks noGrp="1" noChangeAspect="1"/>
          </p:cNvPicPr>
          <p:nvPr>
            <p:ph idx="1"/>
          </p:nvPr>
        </p:nvPicPr>
        <p:blipFill>
          <a:blip r:embed="rId2" cstate="print"/>
          <a:srcRect/>
          <a:stretch>
            <a:fillRect/>
          </a:stretch>
        </p:blipFill>
        <p:spPr>
          <a:xfrm>
            <a:off x="571500" y="1571625"/>
            <a:ext cx="6829425" cy="4584700"/>
          </a:xfrm>
        </p:spPr>
      </p:pic>
      <p:sp>
        <p:nvSpPr>
          <p:cNvPr id="70660" name="textruta 4"/>
          <p:cNvSpPr txBox="1">
            <a:spLocks noChangeArrowheads="1"/>
          </p:cNvSpPr>
          <p:nvPr/>
        </p:nvSpPr>
        <p:spPr bwMode="auto">
          <a:xfrm>
            <a:off x="357188" y="6215063"/>
            <a:ext cx="7500937" cy="369887"/>
          </a:xfrm>
          <a:prstGeom prst="rect">
            <a:avLst/>
          </a:prstGeom>
          <a:noFill/>
          <a:ln w="9525">
            <a:noFill/>
            <a:miter lim="800000"/>
            <a:headEnd/>
            <a:tailEnd/>
          </a:ln>
        </p:spPr>
        <p:txBody>
          <a:bodyPr>
            <a:spAutoFit/>
          </a:bodyPr>
          <a:lstStyle/>
          <a:p>
            <a:r>
              <a:rPr lang="sv-SE"/>
              <a:t>Ryska krigsfångar sommaren 1941.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Slaget om </a:t>
            </a:r>
            <a:r>
              <a:rPr lang="sv-SE" dirty="0" err="1" smtClean="0">
                <a:ea typeface="+mj-ea"/>
              </a:rPr>
              <a:t>leningrad</a:t>
            </a:r>
            <a:endParaRPr lang="sv-SE" dirty="0">
              <a:ea typeface="+mj-ea"/>
            </a:endParaRPr>
          </a:p>
        </p:txBody>
      </p:sp>
      <p:sp>
        <p:nvSpPr>
          <p:cNvPr id="71683" name="Platshållare för innehåll 2"/>
          <p:cNvSpPr>
            <a:spLocks noGrp="1"/>
          </p:cNvSpPr>
          <p:nvPr>
            <p:ph idx="1"/>
          </p:nvPr>
        </p:nvSpPr>
        <p:spPr/>
        <p:txBody>
          <a:bodyPr/>
          <a:lstStyle/>
          <a:p>
            <a:r>
              <a:rPr lang="sv-SE" smtClean="0"/>
              <a:t>Tyskarna gick snabbt framåt och på 2 månader hade de tagit hela Baltikum och gick nu mot Leningrad	       krig i 900 dygn! </a:t>
            </a:r>
          </a:p>
        </p:txBody>
      </p:sp>
      <p:sp>
        <p:nvSpPr>
          <p:cNvPr id="4" name="Höger 3"/>
          <p:cNvSpPr/>
          <p:nvPr/>
        </p:nvSpPr>
        <p:spPr>
          <a:xfrm>
            <a:off x="4214813" y="2571750"/>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71685" name="Bildobjekt 4" descr="bild på belägringen av Leningrad. jpg.jpg"/>
          <p:cNvPicPr>
            <a:picLocks noChangeAspect="1"/>
          </p:cNvPicPr>
          <p:nvPr/>
        </p:nvPicPr>
        <p:blipFill>
          <a:blip r:embed="rId2" cstate="print"/>
          <a:srcRect/>
          <a:stretch>
            <a:fillRect/>
          </a:stretch>
        </p:blipFill>
        <p:spPr bwMode="auto">
          <a:xfrm>
            <a:off x="785813" y="2898775"/>
            <a:ext cx="6429375" cy="367347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Slaget om </a:t>
            </a:r>
            <a:r>
              <a:rPr lang="sv-SE" dirty="0" err="1" smtClean="0">
                <a:ea typeface="+mj-ea"/>
              </a:rPr>
              <a:t>leningrad</a:t>
            </a:r>
            <a:r>
              <a:rPr lang="sv-SE" dirty="0" smtClean="0">
                <a:ea typeface="+mj-ea"/>
              </a:rPr>
              <a:t> 1941-1944</a:t>
            </a:r>
            <a:endParaRPr lang="sv-SE" dirty="0">
              <a:ea typeface="+mj-ea"/>
            </a:endParaRPr>
          </a:p>
        </p:txBody>
      </p:sp>
      <p:sp>
        <p:nvSpPr>
          <p:cNvPr id="72707" name="Platshållare för innehåll 2"/>
          <p:cNvSpPr>
            <a:spLocks noGrp="1"/>
          </p:cNvSpPr>
          <p:nvPr>
            <p:ph sz="half" idx="1"/>
          </p:nvPr>
        </p:nvSpPr>
        <p:spPr>
          <a:xfrm>
            <a:off x="457200" y="1600200"/>
            <a:ext cx="3521075" cy="4525963"/>
          </a:xfrm>
        </p:spPr>
        <p:txBody>
          <a:bodyPr/>
          <a:lstStyle/>
          <a:p>
            <a:r>
              <a:rPr lang="sv-SE" sz="2400" smtClean="0"/>
              <a:t>Leningrad belägrades under 3 år och den civila befolkningen led svårt av brist på mat och förnödenheter, sjukdomar.</a:t>
            </a:r>
          </a:p>
          <a:p>
            <a:r>
              <a:rPr lang="sv-SE" sz="2400" smtClean="0"/>
              <a:t>Ca. 1 miljon invånare, av 3 miljoner, dog!</a:t>
            </a:r>
          </a:p>
          <a:p>
            <a:r>
              <a:rPr lang="sv-SE" sz="2400" smtClean="0"/>
              <a:t>1944 drar sig tyskarna tillbaka. </a:t>
            </a:r>
          </a:p>
          <a:p>
            <a:r>
              <a:rPr lang="sv-SE" sz="2400" smtClean="0"/>
              <a:t>”Hjältestad” utsedd av Stalin. </a:t>
            </a:r>
          </a:p>
        </p:txBody>
      </p:sp>
      <p:pic>
        <p:nvPicPr>
          <p:cNvPr id="72708" name="Platshållare för innehåll 4" descr="bild på stalin.jpg"/>
          <p:cNvPicPr>
            <a:picLocks noGrp="1" noChangeAspect="1"/>
          </p:cNvPicPr>
          <p:nvPr>
            <p:ph sz="half" idx="2"/>
          </p:nvPr>
        </p:nvPicPr>
        <p:blipFill>
          <a:blip r:embed="rId2" cstate="print"/>
          <a:srcRect/>
          <a:stretch>
            <a:fillRect/>
          </a:stretch>
        </p:blipFill>
        <p:spPr>
          <a:xfrm>
            <a:off x="4303713" y="1600200"/>
            <a:ext cx="3270250"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eaLnBrk="1" hangingPunct="1">
              <a:defRPr/>
            </a:pPr>
            <a:r>
              <a:rPr lang="sv-SE" dirty="0" smtClean="0">
                <a:ea typeface="+mj-ea"/>
              </a:rPr>
              <a:t>Depressionens spridning</a:t>
            </a:r>
            <a:endParaRPr lang="sv-SE" dirty="0">
              <a:ea typeface="+mj-ea"/>
            </a:endParaRPr>
          </a:p>
        </p:txBody>
      </p:sp>
      <p:sp>
        <p:nvSpPr>
          <p:cNvPr id="18435" name="Platshållare för innehåll 3"/>
          <p:cNvSpPr>
            <a:spLocks noGrp="1"/>
          </p:cNvSpPr>
          <p:nvPr>
            <p:ph sz="half" idx="2"/>
          </p:nvPr>
        </p:nvSpPr>
        <p:spPr>
          <a:xfrm>
            <a:off x="4178300" y="1600200"/>
            <a:ext cx="3521075" cy="4525963"/>
          </a:xfrm>
        </p:spPr>
        <p:txBody>
          <a:bodyPr/>
          <a:lstStyle/>
          <a:p>
            <a:pPr eaLnBrk="1" hangingPunct="1"/>
            <a:endParaRPr lang="sv-SE" smtClean="0"/>
          </a:p>
          <a:p>
            <a:pPr eaLnBrk="1" hangingPunct="1"/>
            <a:endParaRPr lang="sv-SE" smtClean="0"/>
          </a:p>
          <a:p>
            <a:pPr eaLnBrk="1" hangingPunct="1"/>
            <a:r>
              <a:rPr lang="sv-SE" smtClean="0"/>
              <a:t>USA drabbas värst pga. en ökad befolkning och minskad produktion och handel. </a:t>
            </a:r>
          </a:p>
        </p:txBody>
      </p:sp>
      <p:sp>
        <p:nvSpPr>
          <p:cNvPr id="18436" name="Platshållare för innehåll 5"/>
          <p:cNvSpPr>
            <a:spLocks noGrp="1"/>
          </p:cNvSpPr>
          <p:nvPr>
            <p:ph sz="half" idx="1"/>
          </p:nvPr>
        </p:nvSpPr>
        <p:spPr>
          <a:xfrm>
            <a:off x="457200" y="1600200"/>
            <a:ext cx="3521075" cy="4525963"/>
          </a:xfrm>
        </p:spPr>
        <p:txBody>
          <a:bodyPr/>
          <a:lstStyle/>
          <a:p>
            <a:pPr eaLnBrk="1" hangingPunct="1"/>
            <a:endParaRPr lang="sv-SE" smtClean="0"/>
          </a:p>
          <a:p>
            <a:pPr eaLnBrk="1" hangingPunct="1"/>
            <a:endParaRPr lang="sv-SE" smtClean="0"/>
          </a:p>
          <a:p>
            <a:pPr eaLnBrk="1" hangingPunct="1"/>
            <a:r>
              <a:rPr lang="sv-SE" smtClean="0"/>
              <a:t>Sverige drabbas 1930-1931.</a:t>
            </a:r>
          </a:p>
          <a:p>
            <a:pPr eaLnBrk="1" hangingPunct="1"/>
            <a:r>
              <a:rPr lang="sv-SE" smtClean="0"/>
              <a:t>Nödhjälpsarbeten sattes in för att rädda folkets och landets ekonomi.</a:t>
            </a:r>
          </a:p>
          <a:p>
            <a:pPr eaLnBrk="1" hangingPunct="1"/>
            <a:endParaRPr lang="sv-SE" smtClean="0"/>
          </a:p>
        </p:txBody>
      </p:sp>
      <p:pic>
        <p:nvPicPr>
          <p:cNvPr id="18437" name="Picture 4" descr="C:\Documents and Settings\nilthe0602\Lokala inställningar\Temporary Internet Files\Content.IE5\2BP6TW3A\MMj01782840000[1].gif"/>
          <p:cNvPicPr>
            <a:picLocks noChangeAspect="1" noChangeArrowheads="1" noCrop="1"/>
          </p:cNvPicPr>
          <p:nvPr/>
        </p:nvPicPr>
        <p:blipFill>
          <a:blip r:embed="rId2" cstate="print"/>
          <a:srcRect/>
          <a:stretch>
            <a:fillRect/>
          </a:stretch>
        </p:blipFill>
        <p:spPr bwMode="auto">
          <a:xfrm>
            <a:off x="571500" y="1714500"/>
            <a:ext cx="952500" cy="952500"/>
          </a:xfrm>
          <a:prstGeom prst="rect">
            <a:avLst/>
          </a:prstGeom>
          <a:noFill/>
          <a:ln w="9525">
            <a:noFill/>
            <a:miter lim="800000"/>
            <a:headEnd/>
            <a:tailEnd/>
          </a:ln>
        </p:spPr>
      </p:pic>
      <p:pic>
        <p:nvPicPr>
          <p:cNvPr id="18438" name="Bildobjekt 10" descr="bild på flagga-usa.jpg"/>
          <p:cNvPicPr>
            <a:picLocks noChangeAspect="1"/>
          </p:cNvPicPr>
          <p:nvPr/>
        </p:nvPicPr>
        <p:blipFill>
          <a:blip r:embed="rId3" cstate="print"/>
          <a:srcRect/>
          <a:stretch>
            <a:fillRect/>
          </a:stretch>
        </p:blipFill>
        <p:spPr bwMode="auto">
          <a:xfrm>
            <a:off x="4429125" y="1714500"/>
            <a:ext cx="1228725" cy="8763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Usa med i kriget!</a:t>
            </a:r>
            <a:endParaRPr lang="sv-SE" dirty="0">
              <a:ea typeface="+mj-ea"/>
            </a:endParaRPr>
          </a:p>
        </p:txBody>
      </p:sp>
      <p:sp>
        <p:nvSpPr>
          <p:cNvPr id="73731" name="Platshållare för innehåll 2"/>
          <p:cNvSpPr>
            <a:spLocks noGrp="1"/>
          </p:cNvSpPr>
          <p:nvPr>
            <p:ph idx="1"/>
          </p:nvPr>
        </p:nvSpPr>
        <p:spPr/>
        <p:txBody>
          <a:bodyPr/>
          <a:lstStyle/>
          <a:p>
            <a:r>
              <a:rPr lang="sv-SE" smtClean="0"/>
              <a:t>De har alltid varit på allierades sida, men vill egentligen inte gå med.</a:t>
            </a:r>
          </a:p>
          <a:p>
            <a:r>
              <a:rPr lang="sv-SE" smtClean="0"/>
              <a:t>”Lånar” ut vapen till GB	 fortsatt kamp!</a:t>
            </a:r>
          </a:p>
          <a:p>
            <a:r>
              <a:rPr lang="sv-SE" smtClean="0"/>
              <a:t>Japan – USA i konflikt pga. USA vill ha inflytande i Asien samt att USA vill ha oljeembargo mot Japan.</a:t>
            </a:r>
          </a:p>
          <a:p>
            <a:r>
              <a:rPr lang="sv-SE" smtClean="0"/>
              <a:t>7 dec. 1941: Japan anfaller USA:s flotta på Pearl Harbour. 	     KRIG!</a:t>
            </a:r>
          </a:p>
          <a:p>
            <a:r>
              <a:rPr lang="sv-SE" smtClean="0"/>
              <a:t>Även Tyskland och Italien, Japans allierade, förklarar USA krig!</a:t>
            </a:r>
          </a:p>
        </p:txBody>
      </p:sp>
      <p:sp>
        <p:nvSpPr>
          <p:cNvPr id="4" name="Höger 3"/>
          <p:cNvSpPr/>
          <p:nvPr/>
        </p:nvSpPr>
        <p:spPr>
          <a:xfrm>
            <a:off x="4572000" y="2643188"/>
            <a:ext cx="500063"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Höger 4"/>
          <p:cNvSpPr/>
          <p:nvPr/>
        </p:nvSpPr>
        <p:spPr>
          <a:xfrm>
            <a:off x="3071813" y="4714875"/>
            <a:ext cx="5000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Pearl </a:t>
            </a:r>
            <a:r>
              <a:rPr lang="sv-SE" dirty="0" err="1" smtClean="0">
                <a:ea typeface="+mj-ea"/>
              </a:rPr>
              <a:t>Harbour</a:t>
            </a:r>
            <a:endParaRPr lang="sv-SE" dirty="0">
              <a:ea typeface="+mj-ea"/>
            </a:endParaRPr>
          </a:p>
        </p:txBody>
      </p:sp>
      <p:pic>
        <p:nvPicPr>
          <p:cNvPr id="74755" name="Platshållare för innehåll 3" descr="bild på pearl-harbor.jpg"/>
          <p:cNvPicPr>
            <a:picLocks noGrp="1" noChangeAspect="1"/>
          </p:cNvPicPr>
          <p:nvPr>
            <p:ph idx="1"/>
          </p:nvPr>
        </p:nvPicPr>
        <p:blipFill>
          <a:blip r:embed="rId2" cstate="print"/>
          <a:srcRect/>
          <a:stretch>
            <a:fillRect/>
          </a:stretch>
        </p:blipFill>
        <p:spPr>
          <a:xfrm>
            <a:off x="428625" y="1714500"/>
            <a:ext cx="3749675" cy="3000375"/>
          </a:xfrm>
        </p:spPr>
      </p:pic>
      <p:pic>
        <p:nvPicPr>
          <p:cNvPr id="74756" name="Bildobjekt 4" descr="bild på pearl-harbor 2.jpg"/>
          <p:cNvPicPr>
            <a:picLocks noChangeAspect="1"/>
          </p:cNvPicPr>
          <p:nvPr/>
        </p:nvPicPr>
        <p:blipFill>
          <a:blip r:embed="rId3" cstate="print"/>
          <a:srcRect/>
          <a:stretch>
            <a:fillRect/>
          </a:stretch>
        </p:blipFill>
        <p:spPr bwMode="auto">
          <a:xfrm>
            <a:off x="4357688" y="1714500"/>
            <a:ext cx="3692525" cy="2962275"/>
          </a:xfrm>
          <a:prstGeom prst="rect">
            <a:avLst/>
          </a:prstGeom>
          <a:noFill/>
          <a:ln w="9525">
            <a:noFill/>
            <a:miter lim="800000"/>
            <a:headEnd/>
            <a:tailEnd/>
          </a:ln>
        </p:spPr>
      </p:pic>
      <p:sp>
        <p:nvSpPr>
          <p:cNvPr id="74757" name="textruta 5"/>
          <p:cNvSpPr txBox="1">
            <a:spLocks noChangeArrowheads="1"/>
          </p:cNvSpPr>
          <p:nvPr/>
        </p:nvSpPr>
        <p:spPr bwMode="auto">
          <a:xfrm>
            <a:off x="428625" y="5214938"/>
            <a:ext cx="7500938" cy="1200150"/>
          </a:xfrm>
          <a:prstGeom prst="rect">
            <a:avLst/>
          </a:prstGeom>
          <a:noFill/>
          <a:ln w="9525">
            <a:noFill/>
            <a:miter lim="800000"/>
            <a:headEnd/>
            <a:tailEnd/>
          </a:ln>
        </p:spPr>
        <p:txBody>
          <a:bodyPr>
            <a:spAutoFit/>
          </a:bodyPr>
          <a:lstStyle/>
          <a:p>
            <a:r>
              <a:rPr lang="sv-SE"/>
              <a:t>På den amerikanska flottan väntade man en division med flygplan ifrån fastlandet, så när de japanska planen flög in över ön trodde man att det var de egna planen som kom. Den militära förödelsen blev massiv och  drygt 2500 människor dödades. USA gick genast med i kriget.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defRPr/>
            </a:pPr>
            <a:r>
              <a:rPr lang="sv-SE" dirty="0" smtClean="0">
                <a:ea typeface="+mj-ea"/>
              </a:rPr>
              <a:t>Japan vinner stora framgångar!</a:t>
            </a:r>
            <a:endParaRPr lang="sv-SE" dirty="0">
              <a:ea typeface="+mj-ea"/>
            </a:endParaRPr>
          </a:p>
        </p:txBody>
      </p:sp>
      <p:sp>
        <p:nvSpPr>
          <p:cNvPr id="75779" name="Platshållare för innehåll 2"/>
          <p:cNvSpPr>
            <a:spLocks noGrp="1"/>
          </p:cNvSpPr>
          <p:nvPr>
            <p:ph idx="1"/>
          </p:nvPr>
        </p:nvSpPr>
        <p:spPr/>
        <p:txBody>
          <a:bodyPr/>
          <a:lstStyle/>
          <a:p>
            <a:r>
              <a:rPr lang="sv-SE" smtClean="0"/>
              <a:t>Japan tog Laos, Burma, Indonesien och Indokina i Asien – alla dessa var kolonier till Frankrike, GB och Belgien.</a:t>
            </a:r>
          </a:p>
          <a:p>
            <a:endParaRPr lang="sv-SE" smtClean="0"/>
          </a:p>
          <a:p>
            <a:r>
              <a:rPr lang="sv-SE" smtClean="0"/>
              <a:t>Maj – augusti 1942 hejdar dock USA Japan och ett år framåt råder det ”jämviktsläge” dem emellan.</a:t>
            </a:r>
          </a:p>
          <a:p>
            <a:endParaRPr lang="sv-SE" smtClean="0"/>
          </a:p>
          <a:p>
            <a:r>
              <a:rPr lang="sv-SE" smtClean="0"/>
              <a:t>Världskrig råder!</a:t>
            </a:r>
          </a:p>
        </p:txBody>
      </p:sp>
      <p:pic>
        <p:nvPicPr>
          <p:cNvPr id="75780" name="Bildobjekt 3" descr="bild på japans flagga.jpg"/>
          <p:cNvPicPr>
            <a:picLocks noChangeAspect="1"/>
          </p:cNvPicPr>
          <p:nvPr/>
        </p:nvPicPr>
        <p:blipFill>
          <a:blip r:embed="rId2" cstate="print"/>
          <a:srcRect/>
          <a:stretch>
            <a:fillRect/>
          </a:stretch>
        </p:blipFill>
        <p:spPr bwMode="auto">
          <a:xfrm>
            <a:off x="5214938" y="571500"/>
            <a:ext cx="1238250" cy="10287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err="1" smtClean="0">
                <a:ea typeface="+mj-ea"/>
              </a:rPr>
              <a:t>El-Alamein</a:t>
            </a:r>
            <a:r>
              <a:rPr lang="sv-SE" dirty="0" smtClean="0">
                <a:ea typeface="+mj-ea"/>
              </a:rPr>
              <a:t> 1942-1943</a:t>
            </a:r>
            <a:endParaRPr lang="sv-SE" dirty="0">
              <a:ea typeface="+mj-ea"/>
            </a:endParaRPr>
          </a:p>
        </p:txBody>
      </p:sp>
      <p:pic>
        <p:nvPicPr>
          <p:cNvPr id="76803" name="Platshållare för innehåll 3" descr="bild på El_Alamein_1942_-_British_Matilda_tanks.jpg"/>
          <p:cNvPicPr>
            <a:picLocks noGrp="1" noChangeAspect="1"/>
          </p:cNvPicPr>
          <p:nvPr>
            <p:ph idx="1"/>
          </p:nvPr>
        </p:nvPicPr>
        <p:blipFill>
          <a:blip r:embed="rId2" cstate="print"/>
          <a:srcRect/>
          <a:stretch>
            <a:fillRect/>
          </a:stretch>
        </p:blipFill>
        <p:spPr>
          <a:xfrm>
            <a:off x="357188" y="1571625"/>
            <a:ext cx="5141912" cy="4846638"/>
          </a:xfrm>
        </p:spPr>
      </p:pic>
      <p:sp>
        <p:nvSpPr>
          <p:cNvPr id="76804" name="textruta 4"/>
          <p:cNvSpPr txBox="1">
            <a:spLocks noChangeArrowheads="1"/>
          </p:cNvSpPr>
          <p:nvPr/>
        </p:nvSpPr>
        <p:spPr bwMode="auto">
          <a:xfrm>
            <a:off x="5786438" y="1714500"/>
            <a:ext cx="2214562" cy="4800600"/>
          </a:xfrm>
          <a:prstGeom prst="rect">
            <a:avLst/>
          </a:prstGeom>
          <a:noFill/>
          <a:ln w="9525">
            <a:noFill/>
            <a:miter lim="800000"/>
            <a:headEnd/>
            <a:tailEnd/>
          </a:ln>
        </p:spPr>
        <p:txBody>
          <a:bodyPr>
            <a:spAutoFit/>
          </a:bodyPr>
          <a:lstStyle/>
          <a:p>
            <a:r>
              <a:rPr lang="sv-SE" b="1"/>
              <a:t>Ty, Ita och Japan har haft stora framgångar fram till detta. </a:t>
            </a:r>
          </a:p>
          <a:p>
            <a:endParaRPr lang="sv-SE" b="1"/>
          </a:p>
          <a:p>
            <a:r>
              <a:rPr lang="sv-SE" b="1"/>
              <a:t>Men nu vänder krigslyckan. </a:t>
            </a:r>
          </a:p>
          <a:p>
            <a:endParaRPr lang="sv-SE" b="1"/>
          </a:p>
          <a:p>
            <a:r>
              <a:rPr lang="sv-SE" b="1"/>
              <a:t>GB besegrar Ty i slaget vid El Alamein i Egypten och Ty tvingas tillbaka.</a:t>
            </a:r>
          </a:p>
          <a:p>
            <a:endParaRPr lang="sv-SE" b="1"/>
          </a:p>
          <a:p>
            <a:r>
              <a:rPr lang="sv-SE" b="1"/>
              <a:t>Kriget vänder!</a:t>
            </a:r>
          </a:p>
          <a:p>
            <a:endParaRPr lang="sv-SE"/>
          </a:p>
          <a:p>
            <a:endParaRPr lang="sv-S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Slaget om stalingrad</a:t>
            </a:r>
            <a:endParaRPr lang="sv-SE" dirty="0">
              <a:ea typeface="+mj-ea"/>
            </a:endParaRPr>
          </a:p>
        </p:txBody>
      </p:sp>
      <p:pic>
        <p:nvPicPr>
          <p:cNvPr id="77827" name="Platshållare för bild 4" descr="bild på tyska soldater i stalingrad-1.jpg"/>
          <p:cNvPicPr>
            <a:picLocks noGrp="1" noChangeAspect="1"/>
          </p:cNvPicPr>
          <p:nvPr>
            <p:ph sz="half" idx="1"/>
          </p:nvPr>
        </p:nvPicPr>
        <p:blipFill>
          <a:blip r:embed="rId2" cstate="print"/>
          <a:srcRect/>
          <a:stretch>
            <a:fillRect/>
          </a:stretch>
        </p:blipFill>
        <p:spPr>
          <a:xfrm>
            <a:off x="457200" y="1857375"/>
            <a:ext cx="3521075" cy="3260725"/>
          </a:xfrm>
        </p:spPr>
      </p:pic>
      <p:sp>
        <p:nvSpPr>
          <p:cNvPr id="77828" name="Platshållare för innehåll 2"/>
          <p:cNvSpPr>
            <a:spLocks noGrp="1"/>
          </p:cNvSpPr>
          <p:nvPr>
            <p:ph sz="half" idx="2"/>
          </p:nvPr>
        </p:nvSpPr>
        <p:spPr>
          <a:xfrm>
            <a:off x="4178300" y="1600200"/>
            <a:ext cx="3521075" cy="4525963"/>
          </a:xfrm>
        </p:spPr>
        <p:txBody>
          <a:bodyPr/>
          <a:lstStyle/>
          <a:p>
            <a:r>
              <a:rPr lang="sv-SE" sz="1800" b="1" smtClean="0"/>
              <a:t>Detta blir vändpunkten för Tysklands Operation Barbarossa. De kommer inte längre österut än detta. </a:t>
            </a:r>
          </a:p>
          <a:p>
            <a:r>
              <a:rPr lang="sv-SE" sz="1800" b="1" smtClean="0"/>
              <a:t>Slaget pågår under drygt ett halvår, 1942-1943. </a:t>
            </a:r>
          </a:p>
          <a:p>
            <a:r>
              <a:rPr lang="sv-SE" sz="1800" b="1" smtClean="0"/>
              <a:t>En halv miljon soldater ifrån axelmakterna (Ty m.fl.) dog och den ryska sidan förlorade ungefär lika många. </a:t>
            </a:r>
          </a:p>
        </p:txBody>
      </p:sp>
      <p:sp>
        <p:nvSpPr>
          <p:cNvPr id="77829" name="textruta 5"/>
          <p:cNvSpPr txBox="1">
            <a:spLocks noChangeArrowheads="1"/>
          </p:cNvSpPr>
          <p:nvPr/>
        </p:nvSpPr>
        <p:spPr bwMode="auto">
          <a:xfrm>
            <a:off x="428625" y="5500688"/>
            <a:ext cx="3571875" cy="646112"/>
          </a:xfrm>
          <a:prstGeom prst="rect">
            <a:avLst/>
          </a:prstGeom>
          <a:noFill/>
          <a:ln w="9525">
            <a:noFill/>
            <a:miter lim="800000"/>
            <a:headEnd/>
            <a:tailEnd/>
          </a:ln>
        </p:spPr>
        <p:txBody>
          <a:bodyPr>
            <a:spAutoFit/>
          </a:bodyPr>
          <a:lstStyle/>
          <a:p>
            <a:r>
              <a:rPr lang="sv-SE"/>
              <a:t>Tyska soldater ifrån Luftwaffe i Stalingrad.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pPr>
              <a:defRPr/>
            </a:pPr>
            <a:r>
              <a:rPr lang="sv-SE" dirty="0" smtClean="0">
                <a:ea typeface="+mj-ea"/>
              </a:rPr>
              <a:t>Italiens och Mussolinis fall</a:t>
            </a:r>
            <a:endParaRPr lang="sv-SE" dirty="0">
              <a:ea typeface="+mj-ea"/>
            </a:endParaRPr>
          </a:p>
        </p:txBody>
      </p:sp>
      <p:pic>
        <p:nvPicPr>
          <p:cNvPr id="78851" name="Platshållare för bild 7" descr="bild på mussolini.jpg"/>
          <p:cNvPicPr>
            <a:picLocks noGrp="1" noChangeAspect="1"/>
          </p:cNvPicPr>
          <p:nvPr>
            <p:ph sz="half" idx="1"/>
          </p:nvPr>
        </p:nvPicPr>
        <p:blipFill>
          <a:blip r:embed="rId2" cstate="print"/>
          <a:srcRect/>
          <a:stretch>
            <a:fillRect/>
          </a:stretch>
        </p:blipFill>
        <p:spPr>
          <a:xfrm>
            <a:off x="611188" y="1838325"/>
            <a:ext cx="3032125" cy="4305300"/>
          </a:xfrm>
        </p:spPr>
      </p:pic>
      <p:sp>
        <p:nvSpPr>
          <p:cNvPr id="78852" name="Platshållare för innehåll 10"/>
          <p:cNvSpPr>
            <a:spLocks noGrp="1"/>
          </p:cNvSpPr>
          <p:nvPr>
            <p:ph sz="half" idx="2"/>
          </p:nvPr>
        </p:nvSpPr>
        <p:spPr>
          <a:xfrm>
            <a:off x="4178300" y="1600200"/>
            <a:ext cx="3521075" cy="4525963"/>
          </a:xfrm>
        </p:spPr>
        <p:txBody>
          <a:bodyPr/>
          <a:lstStyle/>
          <a:p>
            <a:r>
              <a:rPr lang="sv-SE" sz="2200" smtClean="0"/>
              <a:t>De allierade tar Sicilien 1943.</a:t>
            </a:r>
          </a:p>
          <a:p>
            <a:r>
              <a:rPr lang="sv-SE" sz="2200" smtClean="0"/>
              <a:t>Därefter sker det, inom fasistpartiet, i Italien en statskupp pga. kriget går så dåligt. </a:t>
            </a:r>
          </a:p>
          <a:p>
            <a:r>
              <a:rPr lang="sv-SE" sz="2200" smtClean="0"/>
              <a:t>Mussolini avsätts. </a:t>
            </a:r>
          </a:p>
          <a:p>
            <a:r>
              <a:rPr lang="sv-SE" sz="2200" smtClean="0"/>
              <a:t>Mussolini får stöd av Ty och får egen republik i norra Italien!</a:t>
            </a:r>
          </a:p>
          <a:p>
            <a:r>
              <a:rPr lang="sv-SE" sz="2200" smtClean="0"/>
              <a:t>1944 tar de allierade Rom.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USA och GB tar kommandot!</a:t>
            </a:r>
            <a:endParaRPr lang="sv-SE" dirty="0">
              <a:ea typeface="+mj-ea"/>
            </a:endParaRPr>
          </a:p>
        </p:txBody>
      </p:sp>
      <p:sp>
        <p:nvSpPr>
          <p:cNvPr id="79875" name="Platshållare för innehåll 5"/>
          <p:cNvSpPr>
            <a:spLocks noGrp="1"/>
          </p:cNvSpPr>
          <p:nvPr>
            <p:ph idx="1"/>
          </p:nvPr>
        </p:nvSpPr>
        <p:spPr>
          <a:xfrm>
            <a:off x="457200" y="1609725"/>
            <a:ext cx="7258050" cy="4846638"/>
          </a:xfrm>
        </p:spPr>
        <p:txBody>
          <a:bodyPr/>
          <a:lstStyle/>
          <a:p>
            <a:r>
              <a:rPr lang="sv-SE" smtClean="0"/>
              <a:t>Dessa får övertag både på Atlanten och i Medelhavet. </a:t>
            </a:r>
          </a:p>
          <a:p>
            <a:r>
              <a:rPr lang="sv-SE" smtClean="0"/>
              <a:t>De knäcker de tyska koderna som de använder i sina ubåtar: Enigma. </a:t>
            </a:r>
          </a:p>
          <a:p>
            <a:r>
              <a:rPr lang="sv-SE" smtClean="0"/>
              <a:t>Man tar även luftherravälde. </a:t>
            </a:r>
          </a:p>
          <a:p>
            <a:r>
              <a:rPr lang="sv-SE" smtClean="0"/>
              <a:t>1943-1944 bombar man Dresden. </a:t>
            </a:r>
          </a:p>
        </p:txBody>
      </p:sp>
      <p:pic>
        <p:nvPicPr>
          <p:cNvPr id="79876" name="Bildobjekt 6" descr="bild på Enigma.jpg"/>
          <p:cNvPicPr>
            <a:picLocks noChangeAspect="1"/>
          </p:cNvPicPr>
          <p:nvPr/>
        </p:nvPicPr>
        <p:blipFill>
          <a:blip r:embed="rId2" cstate="print"/>
          <a:srcRect/>
          <a:stretch>
            <a:fillRect/>
          </a:stretch>
        </p:blipFill>
        <p:spPr bwMode="auto">
          <a:xfrm>
            <a:off x="6246813" y="2495550"/>
            <a:ext cx="2682875" cy="357663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endParaRPr lang="sv-SE" dirty="0">
              <a:ea typeface="+mj-ea"/>
            </a:endParaRPr>
          </a:p>
        </p:txBody>
      </p:sp>
      <p:pic>
        <p:nvPicPr>
          <p:cNvPr id="80899" name="Platshållare för innehåll 3" descr="bild på bombning av dresden_1945.jpg"/>
          <p:cNvPicPr>
            <a:picLocks noGrp="1" noChangeAspect="1"/>
          </p:cNvPicPr>
          <p:nvPr>
            <p:ph idx="1"/>
          </p:nvPr>
        </p:nvPicPr>
        <p:blipFill>
          <a:blip r:embed="rId2" cstate="print"/>
          <a:srcRect/>
          <a:stretch>
            <a:fillRect/>
          </a:stretch>
        </p:blipFill>
        <p:spPr>
          <a:xfrm>
            <a:off x="323528" y="332656"/>
            <a:ext cx="5010150" cy="6215063"/>
          </a:xfrm>
        </p:spPr>
      </p:pic>
      <p:sp>
        <p:nvSpPr>
          <p:cNvPr id="80900" name="textruta 4"/>
          <p:cNvSpPr txBox="1">
            <a:spLocks noChangeArrowheads="1"/>
          </p:cNvSpPr>
          <p:nvPr/>
        </p:nvSpPr>
        <p:spPr bwMode="auto">
          <a:xfrm>
            <a:off x="5786438" y="1785938"/>
            <a:ext cx="2000250" cy="4894262"/>
          </a:xfrm>
          <a:prstGeom prst="rect">
            <a:avLst/>
          </a:prstGeom>
          <a:noFill/>
          <a:ln w="9525">
            <a:noFill/>
            <a:miter lim="800000"/>
            <a:headEnd/>
            <a:tailEnd/>
          </a:ln>
        </p:spPr>
        <p:txBody>
          <a:bodyPr>
            <a:spAutoFit/>
          </a:bodyPr>
          <a:lstStyle/>
          <a:p>
            <a:r>
              <a:rPr lang="sv-SE" sz="2400" dirty="0"/>
              <a:t>De civila förlusterna av de amerikanska och brittiska bombningarna var stora: ca. 250 000 döda samt att den materiella förstörelsen var enorm.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Normandie 6 juni 1944</a:t>
            </a:r>
            <a:endParaRPr lang="sv-SE" dirty="0">
              <a:ea typeface="+mj-ea"/>
            </a:endParaRPr>
          </a:p>
        </p:txBody>
      </p:sp>
      <p:sp>
        <p:nvSpPr>
          <p:cNvPr id="81923" name="Platshållare för innehåll 2"/>
          <p:cNvSpPr>
            <a:spLocks noGrp="1"/>
          </p:cNvSpPr>
          <p:nvPr>
            <p:ph idx="1"/>
          </p:nvPr>
        </p:nvSpPr>
        <p:spPr/>
        <p:txBody>
          <a:bodyPr/>
          <a:lstStyle/>
          <a:p>
            <a:r>
              <a:rPr lang="sv-SE" smtClean="0"/>
              <a:t>Innan landstigningen i Normandie i Frankrike, 6 juni 1944, så går Ryssland med på de allierades sida. </a:t>
            </a:r>
          </a:p>
          <a:p>
            <a:r>
              <a:rPr lang="sv-SE" smtClean="0"/>
              <a:t>Fransmännen har även gjort uppror mot tyskarna innan detta sker.</a:t>
            </a:r>
          </a:p>
          <a:p>
            <a:r>
              <a:rPr lang="sv-SE" smtClean="0"/>
              <a:t>Tyskarna är också försvagade av att behöva strida på flera fronter: både i Italien, på östfronten mot Ryssland och nu i Frankrike.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Dagen D – landstigningen i  Normandie 1944</a:t>
            </a:r>
            <a:endParaRPr lang="sv-SE" dirty="0">
              <a:ea typeface="+mj-ea"/>
            </a:endParaRPr>
          </a:p>
        </p:txBody>
      </p:sp>
      <p:sp>
        <p:nvSpPr>
          <p:cNvPr id="82947" name="Platshållare för text 4"/>
          <p:cNvSpPr>
            <a:spLocks noGrp="1"/>
          </p:cNvSpPr>
          <p:nvPr>
            <p:ph type="body" sz="half" idx="2"/>
          </p:nvPr>
        </p:nvSpPr>
        <p:spPr>
          <a:xfrm>
            <a:off x="5389563" y="3282950"/>
            <a:ext cx="3429000" cy="3003550"/>
          </a:xfrm>
        </p:spPr>
        <p:txBody>
          <a:bodyPr/>
          <a:lstStyle/>
          <a:p>
            <a:pPr>
              <a:spcBef>
                <a:spcPct val="0"/>
              </a:spcBef>
              <a:buFont typeface="Arial" charset="0"/>
              <a:buChar char="•"/>
            </a:pPr>
            <a:r>
              <a:rPr lang="sv-SE" sz="1800" smtClean="0">
                <a:solidFill>
                  <a:schemeClr val="bg1"/>
                </a:solidFill>
              </a:rPr>
              <a:t>Dagarnas Dag = Dagen D</a:t>
            </a:r>
          </a:p>
          <a:p>
            <a:pPr>
              <a:spcBef>
                <a:spcPct val="0"/>
              </a:spcBef>
              <a:buFont typeface="Arial" charset="0"/>
              <a:buChar char="•"/>
            </a:pPr>
            <a:r>
              <a:rPr lang="sv-SE" sz="1800" smtClean="0">
                <a:solidFill>
                  <a:schemeClr val="bg1"/>
                </a:solidFill>
              </a:rPr>
              <a:t> 5 olika stränder ansätts: Gold, Juno, Sword, Utah och Omaha.</a:t>
            </a:r>
          </a:p>
          <a:p>
            <a:pPr>
              <a:spcBef>
                <a:spcPct val="0"/>
              </a:spcBef>
              <a:buFont typeface="Arial" charset="0"/>
              <a:buChar char="•"/>
            </a:pPr>
            <a:r>
              <a:rPr lang="sv-SE" sz="1800" smtClean="0">
                <a:solidFill>
                  <a:schemeClr val="bg1"/>
                </a:solidFill>
              </a:rPr>
              <a:t>Attacker kom både ifrån luften via  fallskärmsjägare och från båtar och skepp med soldater.</a:t>
            </a:r>
          </a:p>
          <a:p>
            <a:pPr>
              <a:spcBef>
                <a:spcPct val="0"/>
              </a:spcBef>
              <a:buFont typeface="Arial" charset="0"/>
              <a:buChar char="•"/>
            </a:pPr>
            <a:r>
              <a:rPr lang="sv-SE" sz="1800" smtClean="0">
                <a:solidFill>
                  <a:schemeClr val="bg1"/>
                </a:solidFill>
              </a:rPr>
              <a:t>Stora förluster!</a:t>
            </a:r>
          </a:p>
        </p:txBody>
      </p:sp>
      <p:pic>
        <p:nvPicPr>
          <p:cNvPr id="4" name="Platshållare för innehåll 3" descr="bild på dagen d.jpg"/>
          <p:cNvPicPr>
            <a:picLocks noGrp="1" noChangeAspect="1"/>
          </p:cNvPicPr>
          <p:nvPr>
            <p:ph type="pic" idx="1"/>
          </p:nvPr>
        </p:nvPicPr>
        <p:blipFill>
          <a:blip r:embed="rId2" cstate="print"/>
          <a:srcRect l="9800" r="9800"/>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eaLnBrk="1" hangingPunct="1">
              <a:defRPr/>
            </a:pPr>
            <a:r>
              <a:rPr lang="sv-SE" dirty="0" smtClean="0">
                <a:ea typeface="+mj-ea"/>
              </a:rPr>
              <a:t>Depressionens spridning</a:t>
            </a:r>
            <a:endParaRPr lang="sv-SE" dirty="0">
              <a:ea typeface="+mj-ea"/>
            </a:endParaRPr>
          </a:p>
        </p:txBody>
      </p:sp>
      <p:sp>
        <p:nvSpPr>
          <p:cNvPr id="19459" name="Platshållare för innehåll 2"/>
          <p:cNvSpPr>
            <a:spLocks noGrp="1"/>
          </p:cNvSpPr>
          <p:nvPr>
            <p:ph sz="half" idx="1"/>
          </p:nvPr>
        </p:nvSpPr>
        <p:spPr>
          <a:xfrm>
            <a:off x="457200" y="1600200"/>
            <a:ext cx="3521075" cy="4525963"/>
          </a:xfrm>
        </p:spPr>
        <p:txBody>
          <a:bodyPr/>
          <a:lstStyle/>
          <a:p>
            <a:pPr eaLnBrk="1" hangingPunct="1"/>
            <a:r>
              <a:rPr lang="sv-SE" smtClean="0"/>
              <a:t>Stater försöker mildra krisen genom tullar	  inte handla med andra för att skydda egna landets handel	     ännu mindre handel! </a:t>
            </a:r>
          </a:p>
        </p:txBody>
      </p:sp>
      <p:sp>
        <p:nvSpPr>
          <p:cNvPr id="5" name="Höger 4"/>
          <p:cNvSpPr/>
          <p:nvPr/>
        </p:nvSpPr>
        <p:spPr>
          <a:xfrm flipV="1">
            <a:off x="2928938" y="2643188"/>
            <a:ext cx="4286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Höger 5"/>
          <p:cNvSpPr/>
          <p:nvPr/>
        </p:nvSpPr>
        <p:spPr>
          <a:xfrm flipV="1">
            <a:off x="3214688" y="4357688"/>
            <a:ext cx="4286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462" name="Platshållare för innehåll 7"/>
          <p:cNvSpPr>
            <a:spLocks noGrp="1"/>
          </p:cNvSpPr>
          <p:nvPr>
            <p:ph sz="half" idx="2"/>
          </p:nvPr>
        </p:nvSpPr>
        <p:spPr>
          <a:xfrm>
            <a:off x="4178300" y="1600200"/>
            <a:ext cx="3521075" cy="4525963"/>
          </a:xfrm>
        </p:spPr>
        <p:txBody>
          <a:bodyPr/>
          <a:lstStyle/>
          <a:p>
            <a:pPr eaLnBrk="1" hangingPunct="1"/>
            <a:endParaRPr lang="sv-SE" smtClean="0"/>
          </a:p>
          <a:p>
            <a:pPr eaLnBrk="1" hangingPunct="1"/>
            <a:endParaRPr lang="sv-SE" smtClean="0"/>
          </a:p>
          <a:p>
            <a:pPr eaLnBrk="1" hangingPunct="1"/>
            <a:r>
              <a:rPr lang="sv-SE" smtClean="0"/>
              <a:t>Världens industriproduktion sjönk med 1/3 och handeln sjönk med 2/3 under denna tid.</a:t>
            </a:r>
          </a:p>
          <a:p>
            <a:pPr eaLnBrk="1" hangingPunct="1"/>
            <a:endParaRPr lang="sv-SE" smtClean="0"/>
          </a:p>
        </p:txBody>
      </p:sp>
      <p:pic>
        <p:nvPicPr>
          <p:cNvPr id="19463" name="Picture 6" descr="C:\Documents and Settings\nilthe0602\Lokala inställningar\Temporary Internet Files\Content.IE5\6G1Q423H\MCj04401060000[1].png"/>
          <p:cNvPicPr>
            <a:picLocks noChangeAspect="1" noChangeArrowheads="1"/>
          </p:cNvPicPr>
          <p:nvPr/>
        </p:nvPicPr>
        <p:blipFill>
          <a:blip r:embed="rId2" cstate="print"/>
          <a:srcRect/>
          <a:stretch>
            <a:fillRect/>
          </a:stretch>
        </p:blipFill>
        <p:spPr bwMode="auto">
          <a:xfrm>
            <a:off x="4500563" y="1643063"/>
            <a:ext cx="966787" cy="109696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defRPr/>
            </a:pPr>
            <a:r>
              <a:rPr lang="sv-SE" dirty="0" smtClean="0">
                <a:ea typeface="+mj-ea"/>
              </a:rPr>
              <a:t>Tyska kapitulationen</a:t>
            </a:r>
            <a:endParaRPr lang="sv-SE" dirty="0">
              <a:ea typeface="+mj-ea"/>
            </a:endParaRPr>
          </a:p>
        </p:txBody>
      </p:sp>
      <p:sp>
        <p:nvSpPr>
          <p:cNvPr id="83971" name="Platshållare för innehåll 5"/>
          <p:cNvSpPr>
            <a:spLocks noGrp="1"/>
          </p:cNvSpPr>
          <p:nvPr>
            <p:ph idx="1"/>
          </p:nvPr>
        </p:nvSpPr>
        <p:spPr/>
        <p:txBody>
          <a:bodyPr/>
          <a:lstStyle/>
          <a:p>
            <a:r>
              <a:rPr lang="sv-SE" smtClean="0"/>
              <a:t>Pga. de enorma förlusterna på alla fronter så sker den tyska kapitulationen den 7 maj 1945.</a:t>
            </a:r>
          </a:p>
          <a:p>
            <a:r>
              <a:rPr lang="sv-SE" smtClean="0"/>
              <a:t>Hitler har begått självmord i sin bunker den 30 april.</a:t>
            </a:r>
          </a:p>
          <a:p>
            <a:endParaRPr lang="sv-SE" smtClean="0"/>
          </a:p>
          <a:p>
            <a:endParaRPr lang="sv-SE" smtClean="0"/>
          </a:p>
        </p:txBody>
      </p:sp>
      <p:pic>
        <p:nvPicPr>
          <p:cNvPr id="83972" name="Bildobjekt 6" descr="bild på hitlers självmorg.jpg"/>
          <p:cNvPicPr>
            <a:picLocks noChangeAspect="1"/>
          </p:cNvPicPr>
          <p:nvPr/>
        </p:nvPicPr>
        <p:blipFill>
          <a:blip r:embed="rId2" cstate="print"/>
          <a:srcRect/>
          <a:stretch>
            <a:fillRect/>
          </a:stretch>
        </p:blipFill>
        <p:spPr bwMode="auto">
          <a:xfrm>
            <a:off x="2357438" y="3429000"/>
            <a:ext cx="2803525" cy="311943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Atombomberna…</a:t>
            </a:r>
            <a:endParaRPr lang="sv-SE" dirty="0">
              <a:ea typeface="+mj-ea"/>
            </a:endParaRPr>
          </a:p>
        </p:txBody>
      </p:sp>
      <p:sp>
        <p:nvSpPr>
          <p:cNvPr id="84995" name="Platshållare för innehåll 2"/>
          <p:cNvSpPr>
            <a:spLocks noGrp="1"/>
          </p:cNvSpPr>
          <p:nvPr>
            <p:ph idx="1"/>
          </p:nvPr>
        </p:nvSpPr>
        <p:spPr/>
        <p:txBody>
          <a:bodyPr/>
          <a:lstStyle/>
          <a:p>
            <a:r>
              <a:rPr lang="sv-SE" smtClean="0"/>
              <a:t>Kriget fortsätter i Stilla Havet mellan USA och Japan främst.</a:t>
            </a:r>
          </a:p>
          <a:p>
            <a:r>
              <a:rPr lang="sv-SE" smtClean="0"/>
              <a:t>USA använder sitt nya vapen atombomben. </a:t>
            </a:r>
          </a:p>
          <a:p>
            <a:r>
              <a:rPr lang="sv-SE" smtClean="0"/>
              <a:t>Detta sker 2 gånger: Hiroshima 6/8 1945 och Nagasaki 8/8 1945. </a:t>
            </a:r>
          </a:p>
          <a:p>
            <a:r>
              <a:rPr lang="sv-SE" smtClean="0"/>
              <a:t>Enorma civila förluster och ett land som för många år framöver kommer att vara märkt av detta fruktansvärda vapen.</a:t>
            </a:r>
          </a:p>
          <a:p>
            <a:endParaRPr lang="sv-SE"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endParaRPr lang="sv-SE" dirty="0">
              <a:ea typeface="+mj-ea"/>
            </a:endParaRPr>
          </a:p>
        </p:txBody>
      </p:sp>
      <p:pic>
        <p:nvPicPr>
          <p:cNvPr id="86019" name="Platshållare för innehåll 3" descr="bild på atom+bomb+over+japan.jpg"/>
          <p:cNvPicPr>
            <a:picLocks noGrp="1" noChangeAspect="1"/>
          </p:cNvPicPr>
          <p:nvPr>
            <p:ph idx="1"/>
          </p:nvPr>
        </p:nvPicPr>
        <p:blipFill>
          <a:blip r:embed="rId2" cstate="print"/>
          <a:srcRect/>
          <a:stretch>
            <a:fillRect/>
          </a:stretch>
        </p:blipFill>
        <p:spPr>
          <a:xfrm>
            <a:off x="428625" y="1714500"/>
            <a:ext cx="3543300" cy="4846638"/>
          </a:xfrm>
        </p:spPr>
      </p:pic>
      <p:pic>
        <p:nvPicPr>
          <p:cNvPr id="86020" name="Bildobjekt 4" descr="bild på atombombens effekter.jpg"/>
          <p:cNvPicPr>
            <a:picLocks noChangeAspect="1"/>
          </p:cNvPicPr>
          <p:nvPr/>
        </p:nvPicPr>
        <p:blipFill>
          <a:blip r:embed="rId3" cstate="print"/>
          <a:srcRect/>
          <a:stretch>
            <a:fillRect/>
          </a:stretch>
        </p:blipFill>
        <p:spPr bwMode="auto">
          <a:xfrm>
            <a:off x="4429125" y="428625"/>
            <a:ext cx="3175000" cy="2489200"/>
          </a:xfrm>
          <a:prstGeom prst="rect">
            <a:avLst/>
          </a:prstGeom>
          <a:noFill/>
          <a:ln w="9525">
            <a:noFill/>
            <a:miter lim="800000"/>
            <a:headEnd/>
            <a:tailEnd/>
          </a:ln>
        </p:spPr>
      </p:pic>
      <p:pic>
        <p:nvPicPr>
          <p:cNvPr id="86021" name="Bildobjekt 5" descr="bild på hiroshima.jpg"/>
          <p:cNvPicPr>
            <a:picLocks noChangeAspect="1"/>
          </p:cNvPicPr>
          <p:nvPr/>
        </p:nvPicPr>
        <p:blipFill>
          <a:blip r:embed="rId4" cstate="print"/>
          <a:srcRect/>
          <a:stretch>
            <a:fillRect/>
          </a:stretch>
        </p:blipFill>
        <p:spPr bwMode="auto">
          <a:xfrm>
            <a:off x="4429125" y="3143250"/>
            <a:ext cx="3652838" cy="346551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Fred!</a:t>
            </a:r>
            <a:endParaRPr lang="sv-SE" dirty="0">
              <a:ea typeface="+mj-ea"/>
            </a:endParaRPr>
          </a:p>
        </p:txBody>
      </p:sp>
      <p:sp>
        <p:nvSpPr>
          <p:cNvPr id="87043" name="Platshållare för innehåll 2"/>
          <p:cNvSpPr>
            <a:spLocks noGrp="1"/>
          </p:cNvSpPr>
          <p:nvPr>
            <p:ph idx="1"/>
          </p:nvPr>
        </p:nvSpPr>
        <p:spPr/>
        <p:txBody>
          <a:bodyPr/>
          <a:lstStyle/>
          <a:p>
            <a:r>
              <a:rPr lang="sv-SE" smtClean="0"/>
              <a:t>Ryssland förklarar Japan krig den 8/8 1945 men den 15 augusti 1945 kapitulerar Japan och kriget är därmed över.</a:t>
            </a:r>
          </a:p>
        </p:txBody>
      </p:sp>
      <p:pic>
        <p:nvPicPr>
          <p:cNvPr id="87044" name="Bildobjekt 3" descr="bild på feden 1945.jpg"/>
          <p:cNvPicPr>
            <a:picLocks noChangeAspect="1"/>
          </p:cNvPicPr>
          <p:nvPr/>
        </p:nvPicPr>
        <p:blipFill>
          <a:blip r:embed="rId2" cstate="print"/>
          <a:srcRect/>
          <a:stretch>
            <a:fillRect/>
          </a:stretch>
        </p:blipFill>
        <p:spPr bwMode="auto">
          <a:xfrm>
            <a:off x="857250" y="3071813"/>
            <a:ext cx="5397500" cy="3581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Konsekvenser av WW2</a:t>
            </a:r>
            <a:endParaRPr lang="sv-SE" dirty="0">
              <a:ea typeface="+mj-ea"/>
            </a:endParaRPr>
          </a:p>
        </p:txBody>
      </p:sp>
      <p:sp>
        <p:nvSpPr>
          <p:cNvPr id="88067" name="Platshållare för innehåll 2"/>
          <p:cNvSpPr>
            <a:spLocks noGrp="1"/>
          </p:cNvSpPr>
          <p:nvPr>
            <p:ph idx="1"/>
          </p:nvPr>
        </p:nvSpPr>
        <p:spPr/>
        <p:txBody>
          <a:bodyPr/>
          <a:lstStyle/>
          <a:p>
            <a:r>
              <a:rPr lang="sv-SE" smtClean="0"/>
              <a:t>Europa förlorar sin stora makt i världen och ersätts av USA och Sovjet	     supermakter        Kalla Kriget!</a:t>
            </a:r>
          </a:p>
          <a:p>
            <a:r>
              <a:rPr lang="sv-SE" smtClean="0"/>
              <a:t>De områden som Sovjet ”befriat” kommer att tillhöra dem efter detta.</a:t>
            </a:r>
          </a:p>
          <a:p>
            <a:r>
              <a:rPr lang="sv-SE" smtClean="0"/>
              <a:t>Tyskland delas upp i 4 olika ockupationszoner; östra delen blir Sovjetiskt, västra delen blir amerikanskt samt 2 delar till skulle tillfalla vinnarna. </a:t>
            </a:r>
          </a:p>
          <a:p>
            <a:r>
              <a:rPr lang="sv-SE" smtClean="0"/>
              <a:t>Tyskland fick lov att betala ett enormt skadestånd och lämna ifrån sig mycket land. </a:t>
            </a:r>
          </a:p>
        </p:txBody>
      </p:sp>
      <p:sp>
        <p:nvSpPr>
          <p:cNvPr id="4" name="Höger 3"/>
          <p:cNvSpPr/>
          <p:nvPr/>
        </p:nvSpPr>
        <p:spPr>
          <a:xfrm>
            <a:off x="7500938" y="2214563"/>
            <a:ext cx="6429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Höger 4"/>
          <p:cNvSpPr/>
          <p:nvPr/>
        </p:nvSpPr>
        <p:spPr>
          <a:xfrm flipV="1">
            <a:off x="4857750" y="2214563"/>
            <a:ext cx="642938" cy="8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r>
              <a:rPr lang="sv-SE" dirty="0" smtClean="0">
                <a:ea typeface="+mj-ea"/>
              </a:rPr>
              <a:t>Konsekvenser av WW2</a:t>
            </a:r>
            <a:endParaRPr lang="sv-SE" dirty="0">
              <a:ea typeface="+mj-ea"/>
            </a:endParaRPr>
          </a:p>
        </p:txBody>
      </p:sp>
      <p:sp>
        <p:nvSpPr>
          <p:cNvPr id="89091" name="Platshållare för innehåll 2"/>
          <p:cNvSpPr>
            <a:spLocks noGrp="1"/>
          </p:cNvSpPr>
          <p:nvPr>
            <p:ph idx="1"/>
          </p:nvPr>
        </p:nvSpPr>
        <p:spPr/>
        <p:txBody>
          <a:bodyPr/>
          <a:lstStyle/>
          <a:p>
            <a:r>
              <a:rPr lang="sv-SE" smtClean="0"/>
              <a:t>FN bildas; Sovjet, USA och GB blir världspoliser. </a:t>
            </a:r>
          </a:p>
          <a:p>
            <a:r>
              <a:rPr lang="sv-SE" smtClean="0"/>
              <a:t>Avkolonisering!</a:t>
            </a:r>
          </a:p>
          <a:p>
            <a:r>
              <a:rPr lang="sv-SE" smtClean="0"/>
              <a:t>Israel bildas som kompensation för Förintelsen.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eaLnBrk="1" hangingPunct="1">
              <a:defRPr/>
            </a:pPr>
            <a:r>
              <a:rPr lang="sv-SE" dirty="0" smtClean="0">
                <a:ea typeface="+mj-ea"/>
              </a:rPr>
              <a:t>Depressionens spridning</a:t>
            </a:r>
            <a:endParaRPr lang="sv-SE" dirty="0">
              <a:ea typeface="+mj-ea"/>
            </a:endParaRPr>
          </a:p>
        </p:txBody>
      </p:sp>
      <p:sp>
        <p:nvSpPr>
          <p:cNvPr id="20483" name="Platshållare för innehåll 4"/>
          <p:cNvSpPr>
            <a:spLocks noGrp="1"/>
          </p:cNvSpPr>
          <p:nvPr>
            <p:ph idx="1"/>
          </p:nvPr>
        </p:nvSpPr>
        <p:spPr/>
        <p:txBody>
          <a:bodyPr/>
          <a:lstStyle/>
          <a:p>
            <a:pPr eaLnBrk="1" hangingPunct="1"/>
            <a:r>
              <a:rPr lang="sv-SE" smtClean="0"/>
              <a:t>Folket förlorade förtroendet för bankerna och vågade inte spekulera och spara sina pengar 	    fördjupar krisen ytterligare.</a:t>
            </a:r>
          </a:p>
          <a:p>
            <a:pPr eaLnBrk="1" hangingPunct="1"/>
            <a:r>
              <a:rPr lang="sv-SE" smtClean="0"/>
              <a:t>Jordbruket hade minskat under denna tid        bönderna utan pengar		minskad köpkraft även där. </a:t>
            </a:r>
          </a:p>
          <a:p>
            <a:pPr eaLnBrk="1" hangingPunct="1"/>
            <a:r>
              <a:rPr lang="sv-SE" smtClean="0"/>
              <a:t>Det fanns ingen ”dirigent” i världsekonomin då (nu är t.ex. London och New York starka fästen för ekonomin i världen)	 ingen kunde låna ut pengar till länderna som det gick dåligt för.     </a:t>
            </a:r>
          </a:p>
        </p:txBody>
      </p:sp>
      <p:sp>
        <p:nvSpPr>
          <p:cNvPr id="6" name="Höger 5"/>
          <p:cNvSpPr/>
          <p:nvPr/>
        </p:nvSpPr>
        <p:spPr>
          <a:xfrm>
            <a:off x="2071688" y="2643188"/>
            <a:ext cx="500062"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Höger 6"/>
          <p:cNvSpPr/>
          <p:nvPr/>
        </p:nvSpPr>
        <p:spPr>
          <a:xfrm>
            <a:off x="7072313" y="3071813"/>
            <a:ext cx="500062"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Höger 7"/>
          <p:cNvSpPr/>
          <p:nvPr/>
        </p:nvSpPr>
        <p:spPr>
          <a:xfrm>
            <a:off x="4286250" y="3500438"/>
            <a:ext cx="500063"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9" name="Höger 8"/>
          <p:cNvSpPr/>
          <p:nvPr/>
        </p:nvSpPr>
        <p:spPr>
          <a:xfrm>
            <a:off x="5500688" y="5143500"/>
            <a:ext cx="500062"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8596" y="214290"/>
            <a:ext cx="7242048" cy="1143000"/>
          </a:xfrm>
        </p:spPr>
        <p:txBody>
          <a:bodyPr>
            <a:normAutofit fontScale="90000"/>
          </a:bodyPr>
          <a:lstStyle/>
          <a:p>
            <a:pPr eaLnBrk="1" hangingPunct="1">
              <a:defRPr/>
            </a:pPr>
            <a:r>
              <a:rPr lang="sv-SE" dirty="0" smtClean="0">
                <a:ea typeface="+mj-ea"/>
              </a:rPr>
              <a:t>Depressionens konsekvenser </a:t>
            </a:r>
            <a:endParaRPr lang="sv-SE" dirty="0">
              <a:ea typeface="+mj-ea"/>
            </a:endParaRPr>
          </a:p>
        </p:txBody>
      </p:sp>
      <p:sp>
        <p:nvSpPr>
          <p:cNvPr id="21507" name="Platshållare för innehåll 2"/>
          <p:cNvSpPr>
            <a:spLocks noGrp="1"/>
          </p:cNvSpPr>
          <p:nvPr>
            <p:ph sz="half" idx="1"/>
          </p:nvPr>
        </p:nvSpPr>
        <p:spPr>
          <a:xfrm>
            <a:off x="457200" y="1600200"/>
            <a:ext cx="3521075" cy="4525963"/>
          </a:xfrm>
        </p:spPr>
        <p:txBody>
          <a:bodyPr/>
          <a:lstStyle/>
          <a:p>
            <a:pPr eaLnBrk="1" hangingPunct="1"/>
            <a:r>
              <a:rPr lang="sv-SE" smtClean="0"/>
              <a:t>Arbetslöshet</a:t>
            </a:r>
          </a:p>
          <a:p>
            <a:pPr eaLnBrk="1" hangingPunct="1"/>
            <a:r>
              <a:rPr lang="sv-SE" smtClean="0"/>
              <a:t>Hemlöshet</a:t>
            </a:r>
          </a:p>
          <a:p>
            <a:pPr eaLnBrk="1" hangingPunct="1"/>
            <a:r>
              <a:rPr lang="sv-SE" smtClean="0"/>
              <a:t>Svält</a:t>
            </a:r>
          </a:p>
          <a:p>
            <a:pPr eaLnBrk="1" hangingPunct="1"/>
            <a:r>
              <a:rPr lang="sv-SE" smtClean="0"/>
              <a:t>Nya politiska idéer för att rädda ekonomin.</a:t>
            </a:r>
          </a:p>
          <a:p>
            <a:pPr eaLnBrk="1" hangingPunct="1"/>
            <a:r>
              <a:rPr lang="sv-SE" smtClean="0"/>
              <a:t>Nationalism</a:t>
            </a:r>
          </a:p>
          <a:p>
            <a:pPr eaLnBrk="1" hangingPunct="1"/>
            <a:endParaRPr lang="sv-SE" smtClean="0"/>
          </a:p>
          <a:p>
            <a:pPr eaLnBrk="1" hangingPunct="1"/>
            <a:endParaRPr lang="sv-SE" smtClean="0"/>
          </a:p>
        </p:txBody>
      </p:sp>
      <p:sp>
        <p:nvSpPr>
          <p:cNvPr id="21508" name="Platshållare för innehåll 3"/>
          <p:cNvSpPr>
            <a:spLocks noGrp="1"/>
          </p:cNvSpPr>
          <p:nvPr>
            <p:ph sz="half" idx="2"/>
          </p:nvPr>
        </p:nvSpPr>
        <p:spPr>
          <a:xfrm>
            <a:off x="4178300" y="1600200"/>
            <a:ext cx="3521075" cy="4525963"/>
          </a:xfrm>
        </p:spPr>
        <p:txBody>
          <a:bodyPr/>
          <a:lstStyle/>
          <a:p>
            <a:pPr eaLnBrk="1" hangingPunct="1"/>
            <a:endParaRPr lang="sv-SE" smtClean="0"/>
          </a:p>
        </p:txBody>
      </p:sp>
      <p:pic>
        <p:nvPicPr>
          <p:cNvPr id="21509" name="Platshållare för innehåll 6" descr="bild på hemlös familj 1930.jpg"/>
          <p:cNvPicPr>
            <a:picLocks noChangeAspect="1"/>
          </p:cNvPicPr>
          <p:nvPr/>
        </p:nvPicPr>
        <p:blipFill>
          <a:blip r:embed="rId2" cstate="print"/>
          <a:srcRect/>
          <a:stretch>
            <a:fillRect/>
          </a:stretch>
        </p:blipFill>
        <p:spPr bwMode="auto">
          <a:xfrm>
            <a:off x="4116388" y="1571625"/>
            <a:ext cx="5027612" cy="4572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odigt">
  <a:themeElements>
    <a:clrScheme name="Anpassat 2">
      <a:dk1>
        <a:sysClr val="windowText" lastClr="000000"/>
      </a:dk1>
      <a:lt1>
        <a:srgbClr val="BFBFBF"/>
      </a:lt1>
      <a:dk2>
        <a:srgbClr val="D8D8D8"/>
      </a:dk2>
      <a:lt2>
        <a:srgbClr val="BFBFBF"/>
      </a:lt2>
      <a:accent1>
        <a:srgbClr val="FF0000"/>
      </a:accent1>
      <a:accent2>
        <a:srgbClr val="3F3F3F"/>
      </a:accent2>
      <a:accent3>
        <a:srgbClr val="EE2626"/>
      </a:accent3>
      <a:accent4>
        <a:srgbClr val="EE2626"/>
      </a:accent4>
      <a:accent5>
        <a:srgbClr val="BFBFBF"/>
      </a:accent5>
      <a:accent6>
        <a:srgbClr val="FFFFFF"/>
      </a:accent6>
      <a:hlink>
        <a:srgbClr val="7F7F7F"/>
      </a:hlink>
      <a:folHlink>
        <a:srgbClr val="262626"/>
      </a:folHlink>
    </a:clrScheme>
    <a:fontScheme name="Frodig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odig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Anpassat 2">
    <a:dk1>
      <a:sysClr val="windowText" lastClr="000000"/>
    </a:dk1>
    <a:lt1>
      <a:srgbClr val="BFBFBF"/>
    </a:lt1>
    <a:dk2>
      <a:srgbClr val="D8D8D8"/>
    </a:dk2>
    <a:lt2>
      <a:srgbClr val="BFBFBF"/>
    </a:lt2>
    <a:accent1>
      <a:srgbClr val="FF0000"/>
    </a:accent1>
    <a:accent2>
      <a:srgbClr val="3F3F3F"/>
    </a:accent2>
    <a:accent3>
      <a:srgbClr val="EE2626"/>
    </a:accent3>
    <a:accent4>
      <a:srgbClr val="EE2626"/>
    </a:accent4>
    <a:accent5>
      <a:srgbClr val="BFBFBF"/>
    </a:accent5>
    <a:accent6>
      <a:srgbClr val="FFFFFF"/>
    </a:accent6>
    <a:hlink>
      <a:srgbClr val="7F7F7F"/>
    </a:hlink>
    <a:folHlink>
      <a:srgbClr val="262626"/>
    </a:folHlink>
  </a:clrScheme>
</a:themeOverride>
</file>

<file path=docProps/app.xml><?xml version="1.0" encoding="utf-8"?>
<Properties xmlns="http://schemas.openxmlformats.org/officeDocument/2006/extended-properties" xmlns:vt="http://schemas.openxmlformats.org/officeDocument/2006/docPropsVTypes">
  <Template>Opulent</Template>
  <TotalTime>1352</TotalTime>
  <Words>2793</Words>
  <Application>Microsoft Office PowerPoint</Application>
  <PresentationFormat>Bildspel på skärmen (4:3)</PresentationFormat>
  <Paragraphs>331</Paragraphs>
  <Slides>75</Slides>
  <Notes>0</Notes>
  <HiddenSlides>0</HiddenSlides>
  <MMClips>0</MMClips>
  <ScaleCrop>false</ScaleCrop>
  <HeadingPairs>
    <vt:vector size="4" baseType="variant">
      <vt:variant>
        <vt:lpstr>Tema</vt:lpstr>
      </vt:variant>
      <vt:variant>
        <vt:i4>1</vt:i4>
      </vt:variant>
      <vt:variant>
        <vt:lpstr>Bildrubriker</vt:lpstr>
      </vt:variant>
      <vt:variant>
        <vt:i4>75</vt:i4>
      </vt:variant>
    </vt:vector>
  </HeadingPairs>
  <TitlesOfParts>
    <vt:vector size="76" baseType="lpstr">
      <vt:lpstr>Frodigt</vt:lpstr>
      <vt:lpstr>Andra världskriget – lidande och död</vt:lpstr>
      <vt:lpstr>Bakgrundsorsaker till 2VK i stort!</vt:lpstr>
      <vt:lpstr>Tiden mellan två världskrig!</vt:lpstr>
      <vt:lpstr>Världen under 1918 - 1929</vt:lpstr>
      <vt:lpstr>Depressionen 1929 - 1933</vt:lpstr>
      <vt:lpstr>Depressionens spridning</vt:lpstr>
      <vt:lpstr>Depressionens spridning</vt:lpstr>
      <vt:lpstr>Depressionens spridning</vt:lpstr>
      <vt:lpstr>Depressionens konsekvenser </vt:lpstr>
      <vt:lpstr>Depressionens konsekvenser </vt:lpstr>
      <vt:lpstr>Tyskland 1918 - 1933</vt:lpstr>
      <vt:lpstr>Den tyska valutan som inte blev värd någonting…</vt:lpstr>
      <vt:lpstr>Aggressiva stater     krig! </vt:lpstr>
      <vt:lpstr>Aggressiva stater     krig! </vt:lpstr>
      <vt:lpstr>Aggressiva stater     krig! </vt:lpstr>
      <vt:lpstr>De tre männen som kom att sätta världen i brand…</vt:lpstr>
      <vt:lpstr>Hitlers maktövertagande</vt:lpstr>
      <vt:lpstr>Hitlers maktövertagan-de</vt:lpstr>
      <vt:lpstr>Hitlers maktövertagande</vt:lpstr>
      <vt:lpstr>inskränkningar direkt efter Hitlers maktövertagande</vt:lpstr>
      <vt:lpstr>”Lebensraum” = livsrum</vt:lpstr>
      <vt:lpstr>Anschluss i mars 1938 - Österrike</vt:lpstr>
      <vt:lpstr>Anschluss i mars 1938 - sudetlandet</vt:lpstr>
      <vt:lpstr>Münchenöverkommelsen 1938</vt:lpstr>
      <vt:lpstr>”peace in our time!”</vt:lpstr>
      <vt:lpstr>Ökat ”Lebensraum”</vt:lpstr>
      <vt:lpstr>Molotov- och ribbentroppakten 1939</vt:lpstr>
      <vt:lpstr>Molotov- och ribbentroppakten 1939</vt:lpstr>
      <vt:lpstr>Molotov- och ribbentroppakten 1939</vt:lpstr>
      <vt:lpstr>Varför gav väst efter?</vt:lpstr>
      <vt:lpstr>krigsutbrottet</vt:lpstr>
      <vt:lpstr>Sovjet vill ha Baltikum</vt:lpstr>
      <vt:lpstr>Finska vinterkriget</vt:lpstr>
      <vt:lpstr>Finska vinterkriget</vt:lpstr>
      <vt:lpstr>Finlands sak är vår!</vt:lpstr>
      <vt:lpstr>Finlands sak är vår!</vt:lpstr>
      <vt:lpstr>Finska vinterkriget - konsekvenser</vt:lpstr>
      <vt:lpstr>De finska krigsbarnen</vt:lpstr>
      <vt:lpstr>Danmark intas!</vt:lpstr>
      <vt:lpstr>Kriget mot Danmark och norge</vt:lpstr>
      <vt:lpstr>Varför krig mot danmark och norge?</vt:lpstr>
      <vt:lpstr>Hur lyckades Sverige att hålla sig utanför kriget?</vt:lpstr>
      <vt:lpstr>Belgien och nederländerna intas!</vt:lpstr>
      <vt:lpstr>Frankrike intas!</vt:lpstr>
      <vt:lpstr>Slaget om Storbritannien </vt:lpstr>
      <vt:lpstr>”Blitzen” – tysk bombning av GB</vt:lpstr>
      <vt:lpstr>”Blitzen” – tysk bombning av GB</vt:lpstr>
      <vt:lpstr>Förintelsen – utrotningen av judar och andra oliktänkande</vt:lpstr>
      <vt:lpstr>Förintelsen – utrotningen av judar och andra oliktänkande</vt:lpstr>
      <vt:lpstr>Förintelsen – utrotningen av judar och andra oliktänkande</vt:lpstr>
      <vt:lpstr>Förintelsen – utrotningen av judar och andra oliktänkande</vt:lpstr>
      <vt:lpstr>1941: kriget till Balkan</vt:lpstr>
      <vt:lpstr>Suezkanalen – strategiskt viktigt!</vt:lpstr>
      <vt:lpstr>Operation barbarossa 1941</vt:lpstr>
      <vt:lpstr>Operation barbarossa 1941</vt:lpstr>
      <vt:lpstr>Operation barbarossa 1941</vt:lpstr>
      <vt:lpstr>Operation barbarossa 1941</vt:lpstr>
      <vt:lpstr>Slaget om leningrad</vt:lpstr>
      <vt:lpstr>Slaget om leningrad 1941-1944</vt:lpstr>
      <vt:lpstr>Usa med i kriget!</vt:lpstr>
      <vt:lpstr>Pearl Harbour</vt:lpstr>
      <vt:lpstr>Japan vinner stora framgångar!</vt:lpstr>
      <vt:lpstr>El-Alamein 1942-1943</vt:lpstr>
      <vt:lpstr>Slaget om stalingrad</vt:lpstr>
      <vt:lpstr>Italiens och Mussolinis fall</vt:lpstr>
      <vt:lpstr>USA och GB tar kommandot!</vt:lpstr>
      <vt:lpstr>PowerPoint-presentation</vt:lpstr>
      <vt:lpstr>Normandie 6 juni 1944</vt:lpstr>
      <vt:lpstr>Dagen D – landstigningen i  Normandie 1944</vt:lpstr>
      <vt:lpstr>Tyska kapitulationen</vt:lpstr>
      <vt:lpstr>Atombomberna…</vt:lpstr>
      <vt:lpstr>PowerPoint-presentation</vt:lpstr>
      <vt:lpstr>Fred!</vt:lpstr>
      <vt:lpstr>Konsekvenser av WW2</vt:lpstr>
      <vt:lpstr>Konsekvenser av WW2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Andra världskriget - vad var det?</dc:title>
  <dc:creator>Nilsson-Horn</dc:creator>
  <cp:lastModifiedBy>Jonas Ekervärn</cp:lastModifiedBy>
  <cp:revision>106</cp:revision>
  <dcterms:created xsi:type="dcterms:W3CDTF">2010-04-08T05:48:32Z</dcterms:created>
  <dcterms:modified xsi:type="dcterms:W3CDTF">2013-01-29T15:12:27Z</dcterms:modified>
</cp:coreProperties>
</file>